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Barlow" panose="00000500000000000000" pitchFamily="2" charset="0"/>
      <p:regular r:id="rId17"/>
      <p:bold r:id="rId18"/>
      <p:italic r:id="rId19"/>
      <p:boldItalic r:id="rId20"/>
    </p:embeddedFont>
    <p:embeddedFont>
      <p:font typeface="Barlow Semi Condensed" panose="020B0604020202020204" charset="0"/>
      <p:regular r:id="rId21"/>
      <p:bold r:id="rId22"/>
      <p:italic r:id="rId23"/>
      <p:boldItalic r:id="rId24"/>
    </p:embeddedFont>
    <p:embeddedFont>
      <p:font typeface="Barlow Semi Condensed Medium"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031352-E7BF-4CEE-B969-BB421E2421CF}">
  <a:tblStyle styleId="{96031352-E7BF-4CEE-B969-BB421E2421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108" y="1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rada-Prada, Felipe" userId="09b9dcb4-1340-45e5-8c55-463107101055" providerId="ADAL" clId="{374C5451-3780-4AE3-B40A-005D1E61B4BF}"/>
    <pc:docChg chg="undo custSel modSld">
      <pc:chgData name="Estrada-Prada, Felipe" userId="09b9dcb4-1340-45e5-8c55-463107101055" providerId="ADAL" clId="{374C5451-3780-4AE3-B40A-005D1E61B4BF}" dt="2021-06-14T16:52:04.919" v="80"/>
      <pc:docMkLst>
        <pc:docMk/>
      </pc:docMkLst>
      <pc:sldChg chg="modSp mod">
        <pc:chgData name="Estrada-Prada, Felipe" userId="09b9dcb4-1340-45e5-8c55-463107101055" providerId="ADAL" clId="{374C5451-3780-4AE3-B40A-005D1E61B4BF}" dt="2021-06-14T16:49:09.362" v="37"/>
        <pc:sldMkLst>
          <pc:docMk/>
          <pc:sldMk cId="0" sldId="258"/>
        </pc:sldMkLst>
        <pc:spChg chg="mod">
          <ac:chgData name="Estrada-Prada, Felipe" userId="09b9dcb4-1340-45e5-8c55-463107101055" providerId="ADAL" clId="{374C5451-3780-4AE3-B40A-005D1E61B4BF}" dt="2021-06-14T16:48:55.740" v="34" actId="962"/>
          <ac:spMkLst>
            <pc:docMk/>
            <pc:sldMk cId="0" sldId="258"/>
            <ac:spMk id="131" creationId="{00000000-0000-0000-0000-000000000000}"/>
          </ac:spMkLst>
        </pc:spChg>
        <pc:spChg chg="mod">
          <ac:chgData name="Estrada-Prada, Felipe" userId="09b9dcb4-1340-45e5-8c55-463107101055" providerId="ADAL" clId="{374C5451-3780-4AE3-B40A-005D1E61B4BF}" dt="2021-06-14T16:49:08.458" v="36" actId="962"/>
          <ac:spMkLst>
            <pc:docMk/>
            <pc:sldMk cId="0" sldId="258"/>
            <ac:spMk id="132" creationId="{00000000-0000-0000-0000-000000000000}"/>
          </ac:spMkLst>
        </pc:spChg>
        <pc:spChg chg="mod">
          <ac:chgData name="Estrada-Prada, Felipe" userId="09b9dcb4-1340-45e5-8c55-463107101055" providerId="ADAL" clId="{374C5451-3780-4AE3-B40A-005D1E61B4BF}" dt="2021-06-14T16:49:09.362" v="37"/>
          <ac:spMkLst>
            <pc:docMk/>
            <pc:sldMk cId="0" sldId="258"/>
            <ac:spMk id="133" creationId="{00000000-0000-0000-0000-000000000000}"/>
          </ac:spMkLst>
        </pc:spChg>
        <pc:picChg chg="mod">
          <ac:chgData name="Estrada-Prada, Felipe" userId="09b9dcb4-1340-45e5-8c55-463107101055" providerId="ADAL" clId="{374C5451-3780-4AE3-B40A-005D1E61B4BF}" dt="2021-06-14T16:48:43.989" v="0" actId="962"/>
          <ac:picMkLst>
            <pc:docMk/>
            <pc:sldMk cId="0" sldId="258"/>
            <ac:picMk id="130" creationId="{00000000-0000-0000-0000-000000000000}"/>
          </ac:picMkLst>
        </pc:picChg>
      </pc:sldChg>
      <pc:sldChg chg="addSp delSp modSp mod">
        <pc:chgData name="Estrada-Prada, Felipe" userId="09b9dcb4-1340-45e5-8c55-463107101055" providerId="ADAL" clId="{374C5451-3780-4AE3-B40A-005D1E61B4BF}" dt="2021-06-14T16:51:27.544" v="71" actId="478"/>
        <pc:sldMkLst>
          <pc:docMk/>
          <pc:sldMk cId="0" sldId="259"/>
        </pc:sldMkLst>
        <pc:spChg chg="del mod">
          <ac:chgData name="Estrada-Prada, Felipe" userId="09b9dcb4-1340-45e5-8c55-463107101055" providerId="ADAL" clId="{374C5451-3780-4AE3-B40A-005D1E61B4BF}" dt="2021-06-14T16:51:10.423" v="64" actId="478"/>
          <ac:spMkLst>
            <pc:docMk/>
            <pc:sldMk cId="0" sldId="259"/>
            <ac:spMk id="138" creationId="{00000000-0000-0000-0000-000000000000}"/>
          </ac:spMkLst>
        </pc:spChg>
        <pc:spChg chg="del mod">
          <ac:chgData name="Estrada-Prada, Felipe" userId="09b9dcb4-1340-45e5-8c55-463107101055" providerId="ADAL" clId="{374C5451-3780-4AE3-B40A-005D1E61B4BF}" dt="2021-06-14T16:51:27.544" v="71" actId="478"/>
          <ac:spMkLst>
            <pc:docMk/>
            <pc:sldMk cId="0" sldId="259"/>
            <ac:spMk id="139" creationId="{00000000-0000-0000-0000-000000000000}"/>
          </ac:spMkLst>
        </pc:spChg>
        <pc:spChg chg="mod">
          <ac:chgData name="Estrada-Prada, Felipe" userId="09b9dcb4-1340-45e5-8c55-463107101055" providerId="ADAL" clId="{374C5451-3780-4AE3-B40A-005D1E61B4BF}" dt="2021-06-14T16:50:49.656" v="58" actId="1036"/>
          <ac:spMkLst>
            <pc:docMk/>
            <pc:sldMk cId="0" sldId="259"/>
            <ac:spMk id="140" creationId="{00000000-0000-0000-0000-000000000000}"/>
          </ac:spMkLst>
        </pc:spChg>
        <pc:spChg chg="mod">
          <ac:chgData name="Estrada-Prada, Felipe" userId="09b9dcb4-1340-45e5-8c55-463107101055" providerId="ADAL" clId="{374C5451-3780-4AE3-B40A-005D1E61B4BF}" dt="2021-06-14T16:49:28.778" v="49" actId="20577"/>
          <ac:spMkLst>
            <pc:docMk/>
            <pc:sldMk cId="0" sldId="259"/>
            <ac:spMk id="141" creationId="{00000000-0000-0000-0000-000000000000}"/>
          </ac:spMkLst>
        </pc:spChg>
        <pc:spChg chg="add del mod">
          <ac:chgData name="Estrada-Prada, Felipe" userId="09b9dcb4-1340-45e5-8c55-463107101055" providerId="ADAL" clId="{374C5451-3780-4AE3-B40A-005D1E61B4BF}" dt="2021-06-14T16:51:21.515" v="70" actId="478"/>
          <ac:spMkLst>
            <pc:docMk/>
            <pc:sldMk cId="0" sldId="259"/>
            <ac:spMk id="142" creationId="{00000000-0000-0000-0000-000000000000}"/>
          </ac:spMkLst>
        </pc:spChg>
        <pc:spChg chg="mod ord">
          <ac:chgData name="Estrada-Prada, Felipe" userId="09b9dcb4-1340-45e5-8c55-463107101055" providerId="ADAL" clId="{374C5451-3780-4AE3-B40A-005D1E61B4BF}" dt="2021-06-14T16:51:05.056" v="63"/>
          <ac:spMkLst>
            <pc:docMk/>
            <pc:sldMk cId="0" sldId="259"/>
            <ac:spMk id="143" creationId="{00000000-0000-0000-0000-000000000000}"/>
          </ac:spMkLst>
        </pc:spChg>
        <pc:spChg chg="mod ord">
          <ac:chgData name="Estrada-Prada, Felipe" userId="09b9dcb4-1340-45e5-8c55-463107101055" providerId="ADAL" clId="{374C5451-3780-4AE3-B40A-005D1E61B4BF}" dt="2021-06-14T16:51:16.809" v="68"/>
          <ac:spMkLst>
            <pc:docMk/>
            <pc:sldMk cId="0" sldId="259"/>
            <ac:spMk id="144" creationId="{00000000-0000-0000-0000-000000000000}"/>
          </ac:spMkLst>
        </pc:spChg>
      </pc:sldChg>
      <pc:sldChg chg="modSp mod">
        <pc:chgData name="Estrada-Prada, Felipe" userId="09b9dcb4-1340-45e5-8c55-463107101055" providerId="ADAL" clId="{374C5451-3780-4AE3-B40A-005D1E61B4BF}" dt="2021-06-14T16:52:04.919" v="80"/>
        <pc:sldMkLst>
          <pc:docMk/>
          <pc:sldMk cId="0" sldId="260"/>
        </pc:sldMkLst>
        <pc:spChg chg="ord">
          <ac:chgData name="Estrada-Prada, Felipe" userId="09b9dcb4-1340-45e5-8c55-463107101055" providerId="ADAL" clId="{374C5451-3780-4AE3-B40A-005D1E61B4BF}" dt="2021-06-14T16:52:04.919" v="80"/>
          <ac:spMkLst>
            <pc:docMk/>
            <pc:sldMk cId="0" sldId="260"/>
            <ac:spMk id="149" creationId="{00000000-0000-0000-0000-000000000000}"/>
          </ac:spMkLst>
        </pc:spChg>
        <pc:spChg chg="ord">
          <ac:chgData name="Estrada-Prada, Felipe" userId="09b9dcb4-1340-45e5-8c55-463107101055" providerId="ADAL" clId="{374C5451-3780-4AE3-B40A-005D1E61B4BF}" dt="2021-06-14T16:52:01.830" v="76"/>
          <ac:spMkLst>
            <pc:docMk/>
            <pc:sldMk cId="0" sldId="260"/>
            <ac:spMk id="150" creationId="{00000000-0000-0000-0000-000000000000}"/>
          </ac:spMkLst>
        </pc:spChg>
        <pc:spChg chg="ord">
          <ac:chgData name="Estrada-Prada, Felipe" userId="09b9dcb4-1340-45e5-8c55-463107101055" providerId="ADAL" clId="{374C5451-3780-4AE3-B40A-005D1E61B4BF}" dt="2021-06-14T16:51:55.333" v="73"/>
          <ac:spMkLst>
            <pc:docMk/>
            <pc:sldMk cId="0" sldId="260"/>
            <ac:spMk id="151" creationId="{00000000-0000-0000-0000-000000000000}"/>
          </ac:spMkLst>
        </pc:spChg>
      </pc:sldChg>
      <pc:sldChg chg="modSp mod">
        <pc:chgData name="Estrada-Prada, Felipe" userId="09b9dcb4-1340-45e5-8c55-463107101055" providerId="ADAL" clId="{374C5451-3780-4AE3-B40A-005D1E61B4BF}" dt="2021-06-14T16:50:15.825" v="56" actId="13238"/>
        <pc:sldMkLst>
          <pc:docMk/>
          <pc:sldMk cId="0" sldId="262"/>
        </pc:sldMkLst>
        <pc:graphicFrameChg chg="modGraphic">
          <ac:chgData name="Estrada-Prada, Felipe" userId="09b9dcb4-1340-45e5-8c55-463107101055" providerId="ADAL" clId="{374C5451-3780-4AE3-B40A-005D1E61B4BF}" dt="2021-06-14T16:50:15.825" v="56" actId="13238"/>
          <ac:graphicFrameMkLst>
            <pc:docMk/>
            <pc:sldMk cId="0" sldId="262"/>
            <ac:graphicFrameMk id="16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d961cc6a0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d961cc6a0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d961cc6a0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d961cc6a0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d961cc6a0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d961cc6a0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d961cc6a0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d961cc6a0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d961cc6a0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d961cc6a0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d961cc6a0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d961cc6a0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d961cc6a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d961cc6a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d961cc6a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d961cc6a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d961cc6a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d961cc6a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d961cc6a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d961cc6a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d961cc6a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d961cc6a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d961cc6a0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d961cc6a0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d961cc6a0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dd961cc6a0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descr="Post it on wall background image" title="Post it"/>
          <p:cNvPicPr preferRelativeResize="0"/>
          <p:nvPr/>
        </p:nvPicPr>
        <p:blipFill>
          <a:blip r:embed="rId2">
            <a:alphaModFix/>
          </a:blip>
          <a:stretch>
            <a:fillRect/>
          </a:stretch>
        </p:blipFill>
        <p:spPr>
          <a:xfrm>
            <a:off x="-65050" y="-76200"/>
            <a:ext cx="7952102" cy="5300100"/>
          </a:xfrm>
          <a:prstGeom prst="rect">
            <a:avLst/>
          </a:prstGeom>
          <a:noFill/>
          <a:ln>
            <a:noFill/>
          </a:ln>
        </p:spPr>
      </p:pic>
      <p:pic>
        <p:nvPicPr>
          <p:cNvPr id="11" name="Google Shape;11;p2" descr="Leather journal cover" title="Leather journal cover"/>
          <p:cNvPicPr preferRelativeResize="0"/>
          <p:nvPr/>
        </p:nvPicPr>
        <p:blipFill>
          <a:blip r:embed="rId3">
            <a:alphaModFix/>
          </a:blip>
          <a:stretch>
            <a:fillRect/>
          </a:stretch>
        </p:blipFill>
        <p:spPr>
          <a:xfrm>
            <a:off x="4355700" y="-156600"/>
            <a:ext cx="4876401" cy="5380500"/>
          </a:xfrm>
          <a:prstGeom prst="rect">
            <a:avLst/>
          </a:prstGeom>
          <a:noFill/>
          <a:ln>
            <a:noFill/>
          </a:ln>
          <a:effectLst>
            <a:outerShdw blurRad="57150" dist="19050" dir="5400000" algn="bl" rotWithShape="0">
              <a:srgbClr val="000000">
                <a:alpha val="50000"/>
              </a:srgbClr>
            </a:outerShdw>
          </a:effectLst>
        </p:spPr>
      </p:pic>
      <p:sp>
        <p:nvSpPr>
          <p:cNvPr id="12" name="Google Shape;12;p2"/>
          <p:cNvSpPr/>
          <p:nvPr/>
        </p:nvSpPr>
        <p:spPr>
          <a:xfrm>
            <a:off x="5351500" y="976900"/>
            <a:ext cx="3000000" cy="2757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Barlow"/>
                <a:ea typeface="Barlow"/>
                <a:cs typeface="Barlow"/>
                <a:sym typeface="Barlow"/>
              </a:rPr>
              <a:t>The Course Refresh Handbook</a:t>
            </a:r>
            <a:endParaRPr sz="2600" b="1">
              <a:solidFill>
                <a:schemeClr val="dk1"/>
              </a:solidFill>
              <a:latin typeface="Barlow"/>
              <a:ea typeface="Barlow"/>
              <a:cs typeface="Barlow"/>
              <a:sym typeface="Barlow"/>
            </a:endParaRPr>
          </a:p>
          <a:p>
            <a:pPr marL="0" lvl="0" indent="0" algn="ctr" rtl="0">
              <a:spcBef>
                <a:spcPts val="0"/>
              </a:spcBef>
              <a:spcAft>
                <a:spcPts val="0"/>
              </a:spcAft>
              <a:buNone/>
            </a:pPr>
            <a:r>
              <a:rPr lang="en" sz="1300">
                <a:solidFill>
                  <a:schemeClr val="dk1"/>
                </a:solidFill>
                <a:latin typeface="Barlow"/>
                <a:ea typeface="Barlow"/>
                <a:cs typeface="Barlow"/>
                <a:sym typeface="Barlow"/>
              </a:rPr>
              <a:t>Reflecting on and improving face-to-face and online courses. </a:t>
            </a:r>
            <a:endParaRPr sz="2600" b="1">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900">
              <a:solidFill>
                <a:schemeClr val="dk1"/>
              </a:solidFill>
              <a:latin typeface="Barlow"/>
              <a:ea typeface="Barlow"/>
              <a:cs typeface="Barlow"/>
              <a:sym typeface="Barlow"/>
            </a:endParaRPr>
          </a:p>
        </p:txBody>
      </p:sp>
      <p:pic>
        <p:nvPicPr>
          <p:cNvPr id="13" name="Google Shape;13;p2" title="Harvard Graduate School of Education Logo"/>
          <p:cNvPicPr preferRelativeResize="0"/>
          <p:nvPr/>
        </p:nvPicPr>
        <p:blipFill rotWithShape="1">
          <a:blip r:embed="rId4">
            <a:alphaModFix/>
          </a:blip>
          <a:srcRect l="3226" t="6661" r="56441" b="40759"/>
          <a:stretch/>
        </p:blipFill>
        <p:spPr>
          <a:xfrm>
            <a:off x="6332211" y="2749200"/>
            <a:ext cx="1038575" cy="913099"/>
          </a:xfrm>
          <a:prstGeom prst="rect">
            <a:avLst/>
          </a:prstGeom>
          <a:noFill/>
          <a:ln>
            <a:noFill/>
          </a:ln>
        </p:spPr>
      </p:pic>
      <p:sp>
        <p:nvSpPr>
          <p:cNvPr id="14" name="Google Shape;14;p2"/>
          <p:cNvSpPr txBox="1"/>
          <p:nvPr/>
        </p:nvSpPr>
        <p:spPr>
          <a:xfrm>
            <a:off x="1048950" y="1621175"/>
            <a:ext cx="18264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1"/>
                </a:solidFill>
                <a:latin typeface="Barlow"/>
                <a:ea typeface="Barlow"/>
                <a:cs typeface="Barlow"/>
                <a:sym typeface="Barlow"/>
              </a:rPr>
              <a:t>Think about worked online that can be applied face to face.</a:t>
            </a:r>
            <a:endParaRPr sz="1500">
              <a:latin typeface="Barlow"/>
              <a:ea typeface="Barlow"/>
              <a:cs typeface="Barlow"/>
              <a:sym typeface="Barl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1 1">
  <p:cSld name="BIG_NUMBER_1_1">
    <p:spTree>
      <p:nvGrpSpPr>
        <p:cNvPr id="1" name="Shape 68"/>
        <p:cNvGrpSpPr/>
        <p:nvPr/>
      </p:nvGrpSpPr>
      <p:grpSpPr>
        <a:xfrm>
          <a:off x="0" y="0"/>
          <a:ext cx="0" cy="0"/>
          <a:chOff x="0" y="0"/>
          <a:chExt cx="0" cy="0"/>
        </a:xfrm>
      </p:grpSpPr>
      <p:pic>
        <p:nvPicPr>
          <p:cNvPr id="69" name="Google Shape;69;p11"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70" name="Google Shape;7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1"/>
          <p:cNvSpPr txBox="1"/>
          <p:nvPr/>
        </p:nvSpPr>
        <p:spPr>
          <a:xfrm>
            <a:off x="560775" y="160200"/>
            <a:ext cx="5230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373C3F"/>
                </a:solidFill>
                <a:latin typeface="Barlow Semi Condensed Medium"/>
                <a:ea typeface="Barlow Semi Condensed Medium"/>
                <a:cs typeface="Barlow Semi Condensed Medium"/>
                <a:sym typeface="Barlow Semi Condensed Medium"/>
              </a:rPr>
              <a:t>Get the support you need</a:t>
            </a:r>
            <a:endParaRPr sz="700"/>
          </a:p>
        </p:txBody>
      </p:sp>
      <p:sp>
        <p:nvSpPr>
          <p:cNvPr id="72" name="Google Shape;72;p11"/>
          <p:cNvSpPr txBox="1"/>
          <p:nvPr/>
        </p:nvSpPr>
        <p:spPr>
          <a:xfrm>
            <a:off x="4715075" y="251775"/>
            <a:ext cx="3902400" cy="45891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Barlow"/>
                <a:ea typeface="Barlow"/>
                <a:cs typeface="Barlow"/>
                <a:sym typeface="Barlow"/>
              </a:rPr>
              <a:t>List any ideas for assistance in media production support for asynchronous video and other materials</a:t>
            </a:r>
            <a:r>
              <a:rPr lang="en" sz="1200">
                <a:solidFill>
                  <a:schemeClr val="dk1"/>
                </a:solidFill>
                <a:latin typeface="Barlow"/>
                <a:ea typeface="Barlow"/>
                <a:cs typeface="Barlow"/>
                <a:sym typeface="Barlow"/>
              </a:rPr>
              <a:t>.</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List any consultation or support topics on course redesign in general</a:t>
            </a:r>
            <a:r>
              <a:rPr lang="en" sz="1200" i="1">
                <a:latin typeface="Barlow"/>
                <a:ea typeface="Barlow"/>
                <a:cs typeface="Barlow"/>
                <a:sym typeface="Barlow"/>
              </a:rPr>
              <a:t>.</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45720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p:txBody>
      </p:sp>
      <p:sp>
        <p:nvSpPr>
          <p:cNvPr id="73" name="Google Shape;73;p11"/>
          <p:cNvSpPr txBox="1"/>
          <p:nvPr/>
        </p:nvSpPr>
        <p:spPr>
          <a:xfrm>
            <a:off x="654150" y="806700"/>
            <a:ext cx="3774900" cy="3713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200">
                <a:solidFill>
                  <a:srgbClr val="000000"/>
                </a:solidFill>
                <a:latin typeface="Barlow"/>
                <a:ea typeface="Barlow"/>
                <a:cs typeface="Barlow"/>
                <a:sym typeface="Barlow"/>
              </a:rPr>
              <a:t>What individual consultations would you like to have with the Teaching and Learning Lab? The lab can help point you in the right direction towards socio-human-technical capital and resources.</a:t>
            </a: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List any ideas for assistance in re-organizing your Canvas site if applicable.</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p:txBody>
      </p:sp>
      <p:sp>
        <p:nvSpPr>
          <p:cNvPr id="74" name="Google Shape;74;p11"/>
          <p:cNvSpPr/>
          <p:nvPr/>
        </p:nvSpPr>
        <p:spPr>
          <a:xfrm>
            <a:off x="-44562" y="-22962"/>
            <a:ext cx="548700" cy="646500"/>
          </a:xfrm>
          <a:prstGeom prst="rect">
            <a:avLst/>
          </a:prstGeom>
          <a:solidFill>
            <a:schemeClr val="lt1"/>
          </a:solidFill>
          <a:ln w="9525" cap="flat" cmpd="sng">
            <a:solidFill>
              <a:srgbClr val="373C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1" descr="icon decorative" title="Icon get the support you need"/>
          <p:cNvPicPr preferRelativeResize="0"/>
          <p:nvPr/>
        </p:nvPicPr>
        <p:blipFill>
          <a:blip r:embed="rId3">
            <a:alphaModFix/>
          </a:blip>
          <a:stretch>
            <a:fillRect/>
          </a:stretch>
        </p:blipFill>
        <p:spPr>
          <a:xfrm>
            <a:off x="0" y="70500"/>
            <a:ext cx="459575" cy="4595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1 1 1">
  <p:cSld name="BIG_NUMBER_1_1_1">
    <p:spTree>
      <p:nvGrpSpPr>
        <p:cNvPr id="1" name="Shape 76"/>
        <p:cNvGrpSpPr/>
        <p:nvPr/>
      </p:nvGrpSpPr>
      <p:grpSpPr>
        <a:xfrm>
          <a:off x="0" y="0"/>
          <a:ext cx="0" cy="0"/>
          <a:chOff x="0" y="0"/>
          <a:chExt cx="0" cy="0"/>
        </a:xfrm>
      </p:grpSpPr>
      <p:pic>
        <p:nvPicPr>
          <p:cNvPr id="77" name="Google Shape;77;p12"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78" name="Google Shape;7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2"/>
          <p:cNvSpPr txBox="1"/>
          <p:nvPr/>
        </p:nvSpPr>
        <p:spPr>
          <a:xfrm>
            <a:off x="549350" y="217425"/>
            <a:ext cx="3902400" cy="45891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200" i="1">
                <a:latin typeface="Barlow"/>
                <a:ea typeface="Barlow"/>
                <a:cs typeface="Barlow"/>
                <a:sym typeface="Barlow"/>
              </a:rPr>
              <a:t>Do any of your learning objectives need to change? </a:t>
            </a:r>
            <a:endParaRPr sz="1200" i="1">
              <a:latin typeface="Barlow"/>
              <a:ea typeface="Barlow"/>
              <a:cs typeface="Barlow"/>
              <a:sym typeface="Barlow"/>
            </a:endParaRPr>
          </a:p>
          <a:p>
            <a:pPr marL="0" lvl="0" indent="0" algn="l" rtl="0">
              <a:lnSpc>
                <a:spcPct val="115000"/>
              </a:lnSpc>
              <a:spcBef>
                <a:spcPts val="0"/>
              </a:spcBef>
              <a:spcAft>
                <a:spcPts val="0"/>
              </a:spcAft>
              <a:buNone/>
            </a:pPr>
            <a:r>
              <a:rPr lang="en" sz="1200" i="1">
                <a:latin typeface="Barlow"/>
                <a:ea typeface="Barlow"/>
                <a:cs typeface="Barlow"/>
                <a:sym typeface="Barlow"/>
              </a:rPr>
              <a:t>Which ones?</a:t>
            </a: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Barlow"/>
                <a:ea typeface="Barlow"/>
                <a:cs typeface="Barlow"/>
                <a:sym typeface="Barlow"/>
              </a:rPr>
              <a:t>List any consultation or support topics on course development.</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p:txBody>
      </p:sp>
      <p:sp>
        <p:nvSpPr>
          <p:cNvPr id="80" name="Google Shape;80;p12"/>
          <p:cNvSpPr txBox="1"/>
          <p:nvPr/>
        </p:nvSpPr>
        <p:spPr>
          <a:xfrm>
            <a:off x="4680725" y="137350"/>
            <a:ext cx="37422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List any consultation or support topics creating assessments.</a:t>
            </a:r>
            <a:endParaRPr/>
          </a:p>
        </p:txBody>
      </p:sp>
      <p:sp>
        <p:nvSpPr>
          <p:cNvPr id="81" name="Google Shape;81;p12"/>
          <p:cNvSpPr/>
          <p:nvPr/>
        </p:nvSpPr>
        <p:spPr>
          <a:xfrm>
            <a:off x="-44562" y="-22962"/>
            <a:ext cx="548700" cy="646500"/>
          </a:xfrm>
          <a:prstGeom prst="rect">
            <a:avLst/>
          </a:prstGeom>
          <a:solidFill>
            <a:schemeClr val="lt1"/>
          </a:solidFill>
          <a:ln w="9525" cap="flat" cmpd="sng">
            <a:solidFill>
              <a:srgbClr val="373C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2" descr="icon decorative" title="Icon get the support you need"/>
          <p:cNvPicPr preferRelativeResize="0"/>
          <p:nvPr/>
        </p:nvPicPr>
        <p:blipFill>
          <a:blip r:embed="rId3">
            <a:alphaModFix/>
          </a:blip>
          <a:stretch>
            <a:fillRect/>
          </a:stretch>
        </p:blipFill>
        <p:spPr>
          <a:xfrm>
            <a:off x="0" y="70500"/>
            <a:ext cx="459575" cy="4595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1 1 1 1">
  <p:cSld name="BIG_NUMBER_1_1_1_1">
    <p:spTree>
      <p:nvGrpSpPr>
        <p:cNvPr id="1" name="Shape 83"/>
        <p:cNvGrpSpPr/>
        <p:nvPr/>
      </p:nvGrpSpPr>
      <p:grpSpPr>
        <a:xfrm>
          <a:off x="0" y="0"/>
          <a:ext cx="0" cy="0"/>
          <a:chOff x="0" y="0"/>
          <a:chExt cx="0" cy="0"/>
        </a:xfrm>
      </p:grpSpPr>
      <p:pic>
        <p:nvPicPr>
          <p:cNvPr id="84" name="Google Shape;84;p13"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cxnSp>
        <p:nvCxnSpPr>
          <p:cNvPr id="85" name="Google Shape;85;p13"/>
          <p:cNvCxnSpPr/>
          <p:nvPr/>
        </p:nvCxnSpPr>
        <p:spPr>
          <a:xfrm rot="10800000" flipH="1">
            <a:off x="3465975" y="1676620"/>
            <a:ext cx="1800" cy="2697300"/>
          </a:xfrm>
          <a:prstGeom prst="straightConnector1">
            <a:avLst/>
          </a:prstGeom>
          <a:noFill/>
          <a:ln w="9525" cap="flat" cmpd="sng">
            <a:solidFill>
              <a:srgbClr val="373C3F"/>
            </a:solidFill>
            <a:prstDash val="solid"/>
            <a:round/>
            <a:headEnd type="none" w="med" len="med"/>
            <a:tailEnd type="none" w="med" len="med"/>
          </a:ln>
        </p:spPr>
      </p:cxnSp>
      <p:cxnSp>
        <p:nvCxnSpPr>
          <p:cNvPr id="86" name="Google Shape;86;p13"/>
          <p:cNvCxnSpPr/>
          <p:nvPr/>
        </p:nvCxnSpPr>
        <p:spPr>
          <a:xfrm rot="10800000" flipH="1">
            <a:off x="5223050" y="1641435"/>
            <a:ext cx="1500" cy="2753100"/>
          </a:xfrm>
          <a:prstGeom prst="straightConnector1">
            <a:avLst/>
          </a:prstGeom>
          <a:noFill/>
          <a:ln w="9525" cap="flat" cmpd="sng">
            <a:solidFill>
              <a:srgbClr val="373C3F"/>
            </a:solidFill>
            <a:prstDash val="solid"/>
            <a:round/>
            <a:headEnd type="none" w="med" len="med"/>
            <a:tailEnd type="none" w="med" len="med"/>
          </a:ln>
        </p:spPr>
      </p:cxnSp>
      <p:cxnSp>
        <p:nvCxnSpPr>
          <p:cNvPr id="87" name="Google Shape;87;p13"/>
          <p:cNvCxnSpPr/>
          <p:nvPr/>
        </p:nvCxnSpPr>
        <p:spPr>
          <a:xfrm rot="10800000">
            <a:off x="6767375" y="1626675"/>
            <a:ext cx="1200" cy="2710500"/>
          </a:xfrm>
          <a:prstGeom prst="straightConnector1">
            <a:avLst/>
          </a:prstGeom>
          <a:noFill/>
          <a:ln w="9525" cap="flat" cmpd="sng">
            <a:solidFill>
              <a:srgbClr val="373C3F"/>
            </a:solidFill>
            <a:prstDash val="solid"/>
            <a:round/>
            <a:headEnd type="none" w="med" len="med"/>
            <a:tailEnd type="none" w="med" len="med"/>
          </a:ln>
        </p:spPr>
      </p:cxnSp>
      <p:cxnSp>
        <p:nvCxnSpPr>
          <p:cNvPr id="88" name="Google Shape;88;p13"/>
          <p:cNvCxnSpPr/>
          <p:nvPr/>
        </p:nvCxnSpPr>
        <p:spPr>
          <a:xfrm rot="10800000">
            <a:off x="8445000" y="1613766"/>
            <a:ext cx="0" cy="2770800"/>
          </a:xfrm>
          <a:prstGeom prst="straightConnector1">
            <a:avLst/>
          </a:prstGeom>
          <a:noFill/>
          <a:ln w="9525" cap="flat" cmpd="sng">
            <a:solidFill>
              <a:srgbClr val="373C3F"/>
            </a:solidFill>
            <a:prstDash val="solid"/>
            <a:round/>
            <a:headEnd type="none" w="med" len="med"/>
            <a:tailEnd type="none" w="med" len="med"/>
          </a:ln>
        </p:spPr>
      </p:cxnSp>
      <p:cxnSp>
        <p:nvCxnSpPr>
          <p:cNvPr id="89" name="Google Shape;89;p13"/>
          <p:cNvCxnSpPr/>
          <p:nvPr/>
        </p:nvCxnSpPr>
        <p:spPr>
          <a:xfrm rot="10800000">
            <a:off x="687000" y="1721832"/>
            <a:ext cx="0" cy="2672700"/>
          </a:xfrm>
          <a:prstGeom prst="straightConnector1">
            <a:avLst/>
          </a:prstGeom>
          <a:noFill/>
          <a:ln w="9525" cap="flat" cmpd="sng">
            <a:solidFill>
              <a:srgbClr val="373C3F"/>
            </a:solidFill>
            <a:prstDash val="solid"/>
            <a:round/>
            <a:headEnd type="none" w="med" len="med"/>
            <a:tailEnd type="none" w="med" len="med"/>
          </a:ln>
        </p:spPr>
      </p:cxnSp>
      <p:cxnSp>
        <p:nvCxnSpPr>
          <p:cNvPr id="90" name="Google Shape;90;p13"/>
          <p:cNvCxnSpPr/>
          <p:nvPr/>
        </p:nvCxnSpPr>
        <p:spPr>
          <a:xfrm rot="10800000" flipH="1">
            <a:off x="2049800" y="1679851"/>
            <a:ext cx="9600" cy="2713800"/>
          </a:xfrm>
          <a:prstGeom prst="straightConnector1">
            <a:avLst/>
          </a:prstGeom>
          <a:noFill/>
          <a:ln w="9525" cap="flat" cmpd="sng">
            <a:solidFill>
              <a:srgbClr val="373C3F"/>
            </a:solidFill>
            <a:prstDash val="solid"/>
            <a:round/>
            <a:headEnd type="none" w="med" len="med"/>
            <a:tailEnd type="none" w="med" len="med"/>
          </a:ln>
        </p:spPr>
      </p:cxnSp>
      <p:cxnSp>
        <p:nvCxnSpPr>
          <p:cNvPr id="91" name="Google Shape;91;p13"/>
          <p:cNvCxnSpPr/>
          <p:nvPr/>
        </p:nvCxnSpPr>
        <p:spPr>
          <a:xfrm rot="10800000" flipH="1">
            <a:off x="687000" y="4383225"/>
            <a:ext cx="7758900" cy="3600"/>
          </a:xfrm>
          <a:prstGeom prst="straightConnector1">
            <a:avLst/>
          </a:prstGeom>
          <a:noFill/>
          <a:ln w="9525" cap="flat" cmpd="sng">
            <a:solidFill>
              <a:srgbClr val="373C3F"/>
            </a:solidFill>
            <a:prstDash val="solid"/>
            <a:round/>
            <a:headEnd type="none" w="med" len="med"/>
            <a:tailEnd type="none" w="med" len="med"/>
          </a:ln>
        </p:spPr>
      </p:cxnSp>
      <p:sp>
        <p:nvSpPr>
          <p:cNvPr id="92" name="Google Shape;92;p13"/>
          <p:cNvSpPr txBox="1"/>
          <p:nvPr/>
        </p:nvSpPr>
        <p:spPr>
          <a:xfrm>
            <a:off x="629775" y="768175"/>
            <a:ext cx="37419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latin typeface="Barlow"/>
                <a:ea typeface="Barlow"/>
                <a:cs typeface="Barlow"/>
                <a:sym typeface="Barlow"/>
              </a:rPr>
              <a:t>This is an optional timeline based on what needs to be accomplished by when. Think about when you will need support and create your own plan.</a:t>
            </a:r>
            <a:endParaRPr sz="1200">
              <a:solidFill>
                <a:schemeClr val="dk1"/>
              </a:solidFill>
              <a:latin typeface="Barlow"/>
              <a:ea typeface="Barlow"/>
              <a:cs typeface="Barlow"/>
              <a:sym typeface="Barlow"/>
            </a:endParaRPr>
          </a:p>
        </p:txBody>
      </p:sp>
      <p:sp>
        <p:nvSpPr>
          <p:cNvPr id="93" name="Google Shape;93;p13"/>
          <p:cNvSpPr txBox="1"/>
          <p:nvPr/>
        </p:nvSpPr>
        <p:spPr>
          <a:xfrm>
            <a:off x="629775" y="137050"/>
            <a:ext cx="37419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373C3F"/>
                </a:solidFill>
                <a:latin typeface="Barlow Semi Condensed Medium"/>
                <a:ea typeface="Barlow Semi Condensed Medium"/>
                <a:cs typeface="Barlow Semi Condensed Medium"/>
                <a:sym typeface="Barlow Semi Condensed Medium"/>
              </a:rPr>
              <a:t>Suggested Timeline</a:t>
            </a:r>
            <a:endParaRPr sz="3500">
              <a:solidFill>
                <a:srgbClr val="373C3F"/>
              </a:solidFill>
              <a:latin typeface="Barlow Semi Condensed Medium"/>
              <a:ea typeface="Barlow Semi Condensed Medium"/>
              <a:cs typeface="Barlow Semi Condensed Medium"/>
              <a:sym typeface="Barlow Semi Condensed Medium"/>
            </a:endParaRPr>
          </a:p>
        </p:txBody>
      </p:sp>
      <p:sp>
        <p:nvSpPr>
          <p:cNvPr id="94" name="Google Shape;94;p13"/>
          <p:cNvSpPr txBox="1"/>
          <p:nvPr/>
        </p:nvSpPr>
        <p:spPr>
          <a:xfrm>
            <a:off x="2049800" y="1557875"/>
            <a:ext cx="1328100" cy="8613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b="1">
                <a:solidFill>
                  <a:srgbClr val="000000"/>
                </a:solidFill>
                <a:latin typeface="Calibri"/>
                <a:ea typeface="Calibri"/>
                <a:cs typeface="Calibri"/>
                <a:sym typeface="Calibri"/>
              </a:rPr>
              <a:t>Gather data to inform your decisions.</a:t>
            </a:r>
            <a:endParaRPr sz="1000">
              <a:solidFill>
                <a:srgbClr val="000000"/>
              </a:solidFill>
              <a:latin typeface="Calibri"/>
              <a:ea typeface="Calibri"/>
              <a:cs typeface="Calibri"/>
              <a:sym typeface="Calibri"/>
            </a:endParaRPr>
          </a:p>
        </p:txBody>
      </p:sp>
      <p:sp>
        <p:nvSpPr>
          <p:cNvPr id="95" name="Google Shape;95;p13"/>
          <p:cNvSpPr txBox="1"/>
          <p:nvPr/>
        </p:nvSpPr>
        <p:spPr>
          <a:xfrm>
            <a:off x="700575" y="1557875"/>
            <a:ext cx="1328100" cy="8613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b="1">
                <a:solidFill>
                  <a:srgbClr val="000000"/>
                </a:solidFill>
                <a:latin typeface="Calibri"/>
                <a:ea typeface="Calibri"/>
                <a:cs typeface="Calibri"/>
                <a:sym typeface="Calibri"/>
              </a:rPr>
              <a:t>Gather data to inform your decisions.</a:t>
            </a:r>
            <a:endParaRPr sz="1000">
              <a:solidFill>
                <a:srgbClr val="000000"/>
              </a:solidFill>
              <a:latin typeface="Calibri"/>
              <a:ea typeface="Calibri"/>
              <a:cs typeface="Calibri"/>
              <a:sym typeface="Calibri"/>
            </a:endParaRPr>
          </a:p>
        </p:txBody>
      </p:sp>
      <p:sp>
        <p:nvSpPr>
          <p:cNvPr id="96" name="Google Shape;96;p13"/>
          <p:cNvSpPr txBox="1"/>
          <p:nvPr/>
        </p:nvSpPr>
        <p:spPr>
          <a:xfrm>
            <a:off x="3473675" y="1597025"/>
            <a:ext cx="1842900" cy="11946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0"/>
              </a:spcAft>
              <a:buNone/>
            </a:pPr>
            <a:r>
              <a:rPr lang="en" b="1">
                <a:solidFill>
                  <a:srgbClr val="000000"/>
                </a:solidFill>
                <a:latin typeface="Calibri"/>
                <a:ea typeface="Calibri"/>
                <a:cs typeface="Calibri"/>
                <a:sym typeface="Calibri"/>
              </a:rPr>
              <a:t>Prioritize revisions.</a:t>
            </a:r>
            <a:r>
              <a:rPr lang="en" b="1">
                <a:latin typeface="Calibri"/>
                <a:ea typeface="Calibri"/>
                <a:cs typeface="Calibri"/>
                <a:sym typeface="Calibri"/>
              </a:rPr>
              <a:t> </a:t>
            </a:r>
            <a:r>
              <a:rPr lang="en" b="1">
                <a:solidFill>
                  <a:schemeClr val="dk1"/>
                </a:solidFill>
                <a:latin typeface="Calibri"/>
                <a:ea typeface="Calibri"/>
                <a:cs typeface="Calibri"/>
                <a:sym typeface="Calibri"/>
              </a:rPr>
              <a:t>Create a plan and identify resources.</a:t>
            </a:r>
            <a:endParaRPr b="1">
              <a:solidFill>
                <a:schemeClr val="dk1"/>
              </a:solidFill>
              <a:latin typeface="Calibri"/>
              <a:ea typeface="Calibri"/>
              <a:cs typeface="Calibri"/>
              <a:sym typeface="Calibri"/>
            </a:endParaRPr>
          </a:p>
          <a:p>
            <a:pPr marL="0" lvl="0" indent="0" algn="l" rtl="0">
              <a:lnSpc>
                <a:spcPct val="106999"/>
              </a:lnSpc>
              <a:spcBef>
                <a:spcPts val="800"/>
              </a:spcBef>
              <a:spcAft>
                <a:spcPts val="800"/>
              </a:spcAft>
              <a:buNone/>
            </a:pPr>
            <a:endParaRPr b="1">
              <a:latin typeface="Calibri"/>
              <a:ea typeface="Calibri"/>
              <a:cs typeface="Calibri"/>
              <a:sym typeface="Calibri"/>
            </a:endParaRPr>
          </a:p>
        </p:txBody>
      </p:sp>
      <p:sp>
        <p:nvSpPr>
          <p:cNvPr id="97" name="Google Shape;97;p13"/>
          <p:cNvSpPr txBox="1"/>
          <p:nvPr/>
        </p:nvSpPr>
        <p:spPr>
          <a:xfrm>
            <a:off x="5275450" y="1529663"/>
            <a:ext cx="1328100" cy="8613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b="1">
                <a:solidFill>
                  <a:srgbClr val="000000"/>
                </a:solidFill>
                <a:latin typeface="Calibri"/>
                <a:ea typeface="Calibri"/>
                <a:cs typeface="Calibri"/>
                <a:sym typeface="Calibri"/>
              </a:rPr>
              <a:t>Secure resources and make revisions.</a:t>
            </a:r>
            <a:endParaRPr b="1">
              <a:solidFill>
                <a:srgbClr val="000000"/>
              </a:solidFill>
              <a:latin typeface="Calibri"/>
              <a:ea typeface="Calibri"/>
              <a:cs typeface="Calibri"/>
              <a:sym typeface="Calibri"/>
            </a:endParaRPr>
          </a:p>
        </p:txBody>
      </p:sp>
      <p:sp>
        <p:nvSpPr>
          <p:cNvPr id="98" name="Google Shape;98;p13"/>
          <p:cNvSpPr txBox="1"/>
          <p:nvPr/>
        </p:nvSpPr>
        <p:spPr>
          <a:xfrm>
            <a:off x="6832150" y="1433688"/>
            <a:ext cx="1456500" cy="8613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b="1">
                <a:solidFill>
                  <a:srgbClr val="000000"/>
                </a:solidFill>
                <a:latin typeface="Calibri"/>
                <a:ea typeface="Calibri"/>
                <a:cs typeface="Calibri"/>
                <a:sym typeface="Calibri"/>
              </a:rPr>
              <a:t>Beta test course, ask for help if needed.*</a:t>
            </a:r>
            <a:endParaRPr b="1">
              <a:solidFill>
                <a:srgbClr val="000000"/>
              </a:solidFill>
              <a:latin typeface="Calibri"/>
              <a:ea typeface="Calibri"/>
              <a:cs typeface="Calibri"/>
              <a:sym typeface="Calibri"/>
            </a:endParaRPr>
          </a:p>
        </p:txBody>
      </p:sp>
      <p:sp>
        <p:nvSpPr>
          <p:cNvPr id="99" name="Google Shape;99;p13"/>
          <p:cNvSpPr txBox="1"/>
          <p:nvPr/>
        </p:nvSpPr>
        <p:spPr>
          <a:xfrm>
            <a:off x="4634950" y="137050"/>
            <a:ext cx="3902400" cy="64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solidFill>
                  <a:schemeClr val="dk1"/>
                </a:solidFill>
              </a:rPr>
              <a:t>*For large, resource-intensive tasks, the TLL will need significant advance notice in order to plan accordingly. To request TLL support, contact Bill Wisser at </a:t>
            </a:r>
            <a:r>
              <a:rPr lang="en" sz="900">
                <a:solidFill>
                  <a:srgbClr val="0563C2"/>
                </a:solidFill>
              </a:rPr>
              <a:t>william_wisser@gse.harvard.edu</a:t>
            </a:r>
            <a:r>
              <a:rPr lang="en" sz="900">
                <a:solidFill>
                  <a:schemeClr val="dk1"/>
                </a:solidFill>
              </a:rPr>
              <a:t>.</a:t>
            </a:r>
            <a:endParaRPr sz="9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pic>
        <p:nvPicPr>
          <p:cNvPr id="101" name="Google Shape;101;p14"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102" name="Google Shape;10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4"/>
          <p:cNvSpPr txBox="1"/>
          <p:nvPr/>
        </p:nvSpPr>
        <p:spPr>
          <a:xfrm>
            <a:off x="536150" y="190350"/>
            <a:ext cx="4844400" cy="731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3100">
                <a:solidFill>
                  <a:srgbClr val="373C3F"/>
                </a:solidFill>
                <a:latin typeface="Barlow Semi Condensed Medium"/>
                <a:ea typeface="Barlow Semi Condensed Medium"/>
                <a:cs typeface="Barlow Semi Condensed Medium"/>
                <a:sym typeface="Barlow Semi Condensed Medium"/>
              </a:rPr>
              <a:t>Gather and Analyze Data</a:t>
            </a:r>
            <a:endParaRPr sz="3100">
              <a:solidFill>
                <a:srgbClr val="373C3F"/>
              </a:solidFill>
              <a:latin typeface="Barlow Semi Condensed Medium"/>
              <a:ea typeface="Barlow Semi Condensed Medium"/>
              <a:cs typeface="Barlow Semi Condensed Medium"/>
              <a:sym typeface="Barlow Semi Condensed Medium"/>
            </a:endParaRPr>
          </a:p>
        </p:txBody>
      </p:sp>
      <p:sp>
        <p:nvSpPr>
          <p:cNvPr id="104" name="Google Shape;104;p14"/>
          <p:cNvSpPr txBox="1"/>
          <p:nvPr/>
        </p:nvSpPr>
        <p:spPr>
          <a:xfrm>
            <a:off x="588475" y="769350"/>
            <a:ext cx="3754200" cy="2274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200">
                <a:solidFill>
                  <a:srgbClr val="000000"/>
                </a:solidFill>
                <a:latin typeface="Barlow"/>
                <a:ea typeface="Barlow"/>
                <a:cs typeface="Barlow"/>
                <a:sym typeface="Barlow"/>
              </a:rPr>
              <a:t>Collect as much data as you can and review it to identify themes. It's common to see concerns related to course content, workload and pace, communication, assessment and feedback, and organization.</a:t>
            </a:r>
            <a:r>
              <a:rPr lang="en" sz="1200">
                <a:latin typeface="Barlow"/>
                <a:ea typeface="Barlow"/>
                <a:cs typeface="Barlow"/>
                <a:sym typeface="Barlow"/>
              </a:rPr>
              <a:t> </a:t>
            </a:r>
            <a:r>
              <a:rPr lang="en" sz="1200">
                <a:solidFill>
                  <a:srgbClr val="000000"/>
                </a:solidFill>
                <a:latin typeface="Barlow"/>
                <a:ea typeface="Barlow"/>
                <a:cs typeface="Barlow"/>
                <a:sym typeface="Barlow"/>
              </a:rPr>
              <a:t>Gather student feedback for your course, including formal feedback provided through surveys or evaluations, as well as informal feedback such as comments from students during class, in synchronous online sessions, or via email.</a:t>
            </a: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What informal feedback have you gotten? </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2100"/>
              </a:spcAft>
              <a:buNone/>
            </a:pPr>
            <a:endParaRPr>
              <a:solidFill>
                <a:srgbClr val="000000"/>
              </a:solidFill>
              <a:latin typeface="Barlow"/>
              <a:ea typeface="Barlow"/>
              <a:cs typeface="Barlow"/>
              <a:sym typeface="Barlow"/>
            </a:endParaRPr>
          </a:p>
        </p:txBody>
      </p:sp>
      <p:sp>
        <p:nvSpPr>
          <p:cNvPr id="105" name="Google Shape;105;p14"/>
          <p:cNvSpPr txBox="1"/>
          <p:nvPr/>
        </p:nvSpPr>
        <p:spPr>
          <a:xfrm>
            <a:off x="4390525" y="236875"/>
            <a:ext cx="3950400" cy="716400"/>
          </a:xfrm>
          <a:prstGeom prst="rect">
            <a:avLst/>
          </a:prstGeom>
          <a:noFill/>
          <a:ln>
            <a:noFill/>
          </a:ln>
        </p:spPr>
        <p:txBody>
          <a:bodyPr spcFirstLastPara="1" wrap="square" lIns="91425" tIns="91425" rIns="91425" bIns="91425" anchor="t" anchorCtr="0">
            <a:spAutoFit/>
          </a:bodyPr>
          <a:lstStyle/>
          <a:p>
            <a:pPr marL="457200" lvl="0" indent="0" algn="l" rtl="0">
              <a:lnSpc>
                <a:spcPct val="106999"/>
              </a:lnSpc>
              <a:spcBef>
                <a:spcPts val="0"/>
              </a:spcBef>
              <a:spcAft>
                <a:spcPts val="800"/>
              </a:spcAft>
              <a:buNone/>
            </a:pPr>
            <a:r>
              <a:rPr lang="en" sz="1100">
                <a:solidFill>
                  <a:schemeClr val="dk1"/>
                </a:solidFill>
                <a:latin typeface="Calibri"/>
                <a:ea typeface="Calibri"/>
                <a:cs typeface="Calibri"/>
                <a:sym typeface="Calibri"/>
              </a:rPr>
              <a:t>Identify recurring themes in the feedback related to potential revisions. Look for the following themes and use the identified resources for support:</a:t>
            </a:r>
            <a:endParaRPr sz="1100">
              <a:solidFill>
                <a:schemeClr val="dk1"/>
              </a:solidFill>
              <a:latin typeface="Calibri"/>
              <a:ea typeface="Calibri"/>
              <a:cs typeface="Calibri"/>
              <a:sym typeface="Calibri"/>
            </a:endParaRPr>
          </a:p>
        </p:txBody>
      </p:sp>
      <p:pic>
        <p:nvPicPr>
          <p:cNvPr id="106" name="Google Shape;106;p14" descr="Icon descriptive" title="Icon gather and analyze data"/>
          <p:cNvPicPr preferRelativeResize="0"/>
          <p:nvPr/>
        </p:nvPicPr>
        <p:blipFill>
          <a:blip r:embed="rId3">
            <a:alphaModFix/>
          </a:blip>
          <a:stretch>
            <a:fillRect/>
          </a:stretch>
        </p:blipFill>
        <p:spPr>
          <a:xfrm>
            <a:off x="-76200" y="77300"/>
            <a:ext cx="557525" cy="55752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07"/>
        <p:cNvGrpSpPr/>
        <p:nvPr/>
      </p:nvGrpSpPr>
      <p:grpSpPr>
        <a:xfrm>
          <a:off x="0" y="0"/>
          <a:ext cx="0" cy="0"/>
          <a:chOff x="0" y="0"/>
          <a:chExt cx="0" cy="0"/>
        </a:xfrm>
      </p:grpSpPr>
      <p:pic>
        <p:nvPicPr>
          <p:cNvPr id="108" name="Google Shape;108;p15"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109" name="Google Shape;10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1">
  <p:cSld name="BLANK_1_1">
    <p:spTree>
      <p:nvGrpSpPr>
        <p:cNvPr id="1" name="Shape 110"/>
        <p:cNvGrpSpPr/>
        <p:nvPr/>
      </p:nvGrpSpPr>
      <p:grpSpPr>
        <a:xfrm>
          <a:off x="0" y="0"/>
          <a:ext cx="0" cy="0"/>
          <a:chOff x="0" y="0"/>
          <a:chExt cx="0" cy="0"/>
        </a:xfrm>
      </p:grpSpPr>
      <p:pic>
        <p:nvPicPr>
          <p:cNvPr id="111" name="Google Shape;111;p16"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112" name="Google Shape;11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1 1">
  <p:cSld name="BLANK_1_1_1">
    <p:spTree>
      <p:nvGrpSpPr>
        <p:cNvPr id="1" name="Shape 113"/>
        <p:cNvGrpSpPr/>
        <p:nvPr/>
      </p:nvGrpSpPr>
      <p:grpSpPr>
        <a:xfrm>
          <a:off x="0" y="0"/>
          <a:ext cx="0" cy="0"/>
          <a:chOff x="0" y="0"/>
          <a:chExt cx="0" cy="0"/>
        </a:xfrm>
      </p:grpSpPr>
      <p:pic>
        <p:nvPicPr>
          <p:cNvPr id="114" name="Google Shape;114;p17"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115" name="Google Shape;11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descr="Interior of journal lined pages as background image" title="interior pages of journal"/>
          <p:cNvPicPr preferRelativeResize="0"/>
          <p:nvPr/>
        </p:nvPicPr>
        <p:blipFill rotWithShape="1">
          <a:blip r:embed="rId2">
            <a:alphaModFix/>
          </a:blip>
          <a:srcRect l="21296" t="25720" r="20546" b="5654"/>
          <a:stretch/>
        </p:blipFill>
        <p:spPr>
          <a:xfrm>
            <a:off x="0" y="38250"/>
            <a:ext cx="9144003" cy="5060099"/>
          </a:xfrm>
          <a:prstGeom prst="rect">
            <a:avLst/>
          </a:prstGeom>
          <a:noFill/>
          <a:ln>
            <a:noFill/>
          </a:ln>
        </p:spPr>
      </p:pic>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3"/>
          <p:cNvSpPr txBox="1"/>
          <p:nvPr/>
        </p:nvSpPr>
        <p:spPr>
          <a:xfrm>
            <a:off x="535900" y="156500"/>
            <a:ext cx="4844400" cy="731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500">
                <a:solidFill>
                  <a:srgbClr val="373C3F"/>
                </a:solidFill>
                <a:latin typeface="Barlow Semi Condensed Medium"/>
                <a:ea typeface="Barlow Semi Condensed Medium"/>
                <a:cs typeface="Barlow Semi Condensed Medium"/>
                <a:sym typeface="Barlow Semi Condensed Medium"/>
              </a:rPr>
              <a:t>Reflect on Previous Semesters</a:t>
            </a:r>
            <a:endParaRPr sz="2500">
              <a:solidFill>
                <a:srgbClr val="373C3F"/>
              </a:solidFill>
              <a:latin typeface="Barlow Semi Condensed Medium"/>
              <a:ea typeface="Barlow Semi Condensed Medium"/>
              <a:cs typeface="Barlow Semi Condensed Medium"/>
              <a:sym typeface="Barlow Semi Condensed Medium"/>
            </a:endParaRPr>
          </a:p>
        </p:txBody>
      </p:sp>
      <p:sp>
        <p:nvSpPr>
          <p:cNvPr id="19" name="Google Shape;19;p3"/>
          <p:cNvSpPr txBox="1"/>
          <p:nvPr/>
        </p:nvSpPr>
        <p:spPr>
          <a:xfrm>
            <a:off x="620550" y="424350"/>
            <a:ext cx="3868800" cy="4347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i="1">
              <a:latin typeface="Barlow"/>
              <a:ea typeface="Barlow"/>
              <a:cs typeface="Barlow"/>
              <a:sym typeface="Barlow"/>
            </a:endParaRPr>
          </a:p>
          <a:p>
            <a:pPr marL="0" lvl="0" indent="0" algn="l" rtl="0">
              <a:lnSpc>
                <a:spcPct val="115000"/>
              </a:lnSpc>
              <a:spcBef>
                <a:spcPts val="0"/>
              </a:spcBef>
              <a:spcAft>
                <a:spcPts val="0"/>
              </a:spcAft>
              <a:buNone/>
            </a:pPr>
            <a:r>
              <a:rPr lang="en" sz="1300">
                <a:solidFill>
                  <a:srgbClr val="000000"/>
                </a:solidFill>
                <a:latin typeface="Barlow"/>
                <a:ea typeface="Barlow"/>
                <a:cs typeface="Barlow"/>
                <a:sym typeface="Barlow"/>
              </a:rPr>
              <a:t>Take time to think about how </a:t>
            </a:r>
            <a:r>
              <a:rPr lang="en" sz="1300">
                <a:latin typeface="Barlow"/>
                <a:ea typeface="Barlow"/>
                <a:cs typeface="Barlow"/>
                <a:sym typeface="Barlow"/>
              </a:rPr>
              <a:t>your </a:t>
            </a:r>
            <a:r>
              <a:rPr lang="en" sz="1300">
                <a:solidFill>
                  <a:srgbClr val="000000"/>
                </a:solidFill>
                <a:latin typeface="Barlow"/>
                <a:ea typeface="Barlow"/>
                <a:cs typeface="Barlow"/>
                <a:sym typeface="Barlow"/>
              </a:rPr>
              <a:t>course </a:t>
            </a:r>
            <a:r>
              <a:rPr lang="en" sz="1300">
                <a:latin typeface="Barlow"/>
                <a:ea typeface="Barlow"/>
                <a:cs typeface="Barlow"/>
                <a:sym typeface="Barlow"/>
              </a:rPr>
              <a:t>went</a:t>
            </a:r>
            <a:endParaRPr sz="13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r>
              <a:rPr lang="en" sz="1300">
                <a:solidFill>
                  <a:srgbClr val="000000"/>
                </a:solidFill>
                <a:latin typeface="Barlow"/>
                <a:ea typeface="Barlow"/>
                <a:cs typeface="Barlow"/>
                <a:sym typeface="Barlow"/>
              </a:rPr>
              <a:t>– for you, the teaching team, and your students.</a:t>
            </a:r>
            <a:endParaRPr sz="13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3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What has worked well in this years courses?</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What didn't seem to work well in this year’s courses?</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2300">
              <a:solidFill>
                <a:srgbClr val="000000"/>
              </a:solidFill>
              <a:latin typeface="Barlow"/>
              <a:ea typeface="Barlow"/>
              <a:cs typeface="Barlow"/>
              <a:sym typeface="Barlow"/>
            </a:endParaRPr>
          </a:p>
        </p:txBody>
      </p:sp>
      <p:sp>
        <p:nvSpPr>
          <p:cNvPr id="20" name="Google Shape;20;p3"/>
          <p:cNvSpPr txBox="1"/>
          <p:nvPr/>
        </p:nvSpPr>
        <p:spPr>
          <a:xfrm>
            <a:off x="4760000" y="424350"/>
            <a:ext cx="3868800" cy="376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Are your learning objectives still relevant? </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If not, how will you update them?</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What are your assessments and how are they linked to your learning objectives? </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How can you tell if the results of the assessments are meeting the objectives?</a:t>
            </a:r>
            <a:endParaRPr sz="1200" i="1">
              <a:solidFill>
                <a:schemeClr val="dk1"/>
              </a:solidFill>
              <a:latin typeface="Barlow"/>
              <a:ea typeface="Barlow"/>
              <a:cs typeface="Barlow"/>
              <a:sym typeface="Barlow"/>
            </a:endParaRPr>
          </a:p>
        </p:txBody>
      </p:sp>
      <p:pic>
        <p:nvPicPr>
          <p:cNvPr id="21" name="Google Shape;21;p3" descr="Icon decorative" title="Icon reflect on previous semesters"/>
          <p:cNvPicPr preferRelativeResize="0"/>
          <p:nvPr/>
        </p:nvPicPr>
        <p:blipFill>
          <a:blip r:embed="rId3">
            <a:alphaModFix/>
          </a:blip>
          <a:stretch>
            <a:fillRect/>
          </a:stretch>
        </p:blipFill>
        <p:spPr>
          <a:xfrm>
            <a:off x="0" y="63300"/>
            <a:ext cx="523925" cy="52392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p:nvPr/>
        </p:nvSpPr>
        <p:spPr>
          <a:xfrm>
            <a:off x="464100" y="292625"/>
            <a:ext cx="4083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2500">
                <a:solidFill>
                  <a:srgbClr val="373C3F"/>
                </a:solidFill>
                <a:latin typeface="Barlow Semi Condensed Medium"/>
                <a:ea typeface="Barlow Semi Condensed Medium"/>
                <a:cs typeface="Barlow Semi Condensed Medium"/>
                <a:sym typeface="Barlow Semi Condensed Medium"/>
              </a:rPr>
              <a:t> Begin Now, with a Light Touch</a:t>
            </a:r>
            <a:endParaRPr sz="2320"/>
          </a:p>
        </p:txBody>
      </p:sp>
      <p:sp>
        <p:nvSpPr>
          <p:cNvPr id="26" name="Google Shape;26;p4"/>
          <p:cNvSpPr txBox="1"/>
          <p:nvPr/>
        </p:nvSpPr>
        <p:spPr>
          <a:xfrm>
            <a:off x="565350" y="865325"/>
            <a:ext cx="3881100" cy="268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latin typeface="Barlow Semi Condensed"/>
                <a:ea typeface="Barlow Semi Condensed"/>
                <a:cs typeface="Barlow Semi Condensed"/>
                <a:sym typeface="Barlow Semi Condensed"/>
              </a:rPr>
              <a:t>• Refreshing a course involves a lighter touch than developing it. Focus on using student feedback and other data to zero in on changes that will most affect your students’ learning and overall experience.</a:t>
            </a:r>
            <a:endParaRPr sz="1600">
              <a:solidFill>
                <a:schemeClr val="dk1"/>
              </a:solidFill>
              <a:latin typeface="Barlow Semi Condensed"/>
              <a:ea typeface="Barlow Semi Condensed"/>
              <a:cs typeface="Barlow Semi Condensed"/>
              <a:sym typeface="Barlow Semi Condensed"/>
            </a:endParaRPr>
          </a:p>
          <a:p>
            <a:pPr marL="0" lvl="0" indent="0" algn="l" rtl="0">
              <a:lnSpc>
                <a:spcPct val="115000"/>
              </a:lnSpc>
              <a:spcBef>
                <a:spcPts val="2100"/>
              </a:spcBef>
              <a:spcAft>
                <a:spcPts val="2100"/>
              </a:spcAft>
              <a:buNone/>
            </a:pPr>
            <a:r>
              <a:rPr lang="en" sz="1600">
                <a:solidFill>
                  <a:schemeClr val="dk1"/>
                </a:solidFill>
                <a:latin typeface="Barlow Semi Condensed"/>
                <a:ea typeface="Barlow Semi Condensed"/>
                <a:cs typeface="Barlow Semi Condensed"/>
                <a:sym typeface="Barlow Semi Condensed"/>
              </a:rPr>
              <a:t>• As you finish up this semester, start to pull together into one place any materials you have that will help you reflect and plan.</a:t>
            </a:r>
            <a:endParaRPr sz="1600">
              <a:solidFill>
                <a:schemeClr val="dk1"/>
              </a:solidFill>
              <a:latin typeface="Barlow Semi Condensed"/>
              <a:ea typeface="Barlow Semi Condensed"/>
              <a:cs typeface="Barlow Semi Condensed"/>
              <a:sym typeface="Barlow Semi Condensed"/>
            </a:endParaRPr>
          </a:p>
        </p:txBody>
      </p:sp>
      <p:sp>
        <p:nvSpPr>
          <p:cNvPr id="27" name="Google Shape;27;p4"/>
          <p:cNvSpPr txBox="1"/>
          <p:nvPr/>
        </p:nvSpPr>
        <p:spPr>
          <a:xfrm>
            <a:off x="4748725" y="328775"/>
            <a:ext cx="3812400" cy="370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373C3F"/>
                </a:solidFill>
                <a:latin typeface="Barlow Semi Condensed Medium"/>
                <a:ea typeface="Barlow Semi Condensed Medium"/>
                <a:cs typeface="Barlow Semi Condensed Medium"/>
                <a:sym typeface="Barlow Semi Condensed Medium"/>
              </a:rPr>
              <a:t>Think about the following...</a:t>
            </a:r>
            <a:endParaRPr sz="2320">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Where will you store the data?</a:t>
            </a:r>
            <a:endParaRPr sz="1200">
              <a:solidFill>
                <a:schemeClr val="dk1"/>
              </a:solidFill>
              <a:latin typeface="Barlow"/>
              <a:ea typeface="Barlow"/>
              <a:cs typeface="Barlow"/>
              <a:sym typeface="Barlow"/>
            </a:endParaRPr>
          </a:p>
          <a:p>
            <a:pPr marL="0" lvl="0" indent="0" algn="l" rtl="0">
              <a:lnSpc>
                <a:spcPct val="115000"/>
              </a:lnSpc>
              <a:spcBef>
                <a:spcPts val="210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2100"/>
              </a:spcBef>
              <a:spcAft>
                <a:spcPts val="0"/>
              </a:spcAft>
              <a:buNone/>
            </a:pPr>
            <a:r>
              <a:rPr lang="en" sz="1200" i="1">
                <a:solidFill>
                  <a:schemeClr val="dk1"/>
                </a:solidFill>
                <a:latin typeface="Barlow"/>
                <a:ea typeface="Barlow"/>
                <a:cs typeface="Barlow"/>
                <a:sym typeface="Barlow"/>
              </a:rPr>
              <a:t>What will require some major shifts?</a:t>
            </a:r>
            <a:endParaRPr sz="1200" i="1">
              <a:solidFill>
                <a:schemeClr val="dk1"/>
              </a:solidFill>
              <a:latin typeface="Barlow"/>
              <a:ea typeface="Barlow"/>
              <a:cs typeface="Barlow"/>
              <a:sym typeface="Barlow"/>
            </a:endParaRPr>
          </a:p>
          <a:p>
            <a:pPr marL="0" lvl="0" indent="0" algn="l" rtl="0">
              <a:lnSpc>
                <a:spcPct val="115000"/>
              </a:lnSpc>
              <a:spcBef>
                <a:spcPts val="210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210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2100"/>
              </a:spcBef>
              <a:spcAft>
                <a:spcPts val="0"/>
              </a:spcAft>
              <a:buNone/>
            </a:pPr>
            <a:r>
              <a:rPr lang="en" sz="1200" i="1">
                <a:solidFill>
                  <a:schemeClr val="dk1"/>
                </a:solidFill>
                <a:latin typeface="Barlow"/>
                <a:ea typeface="Barlow"/>
                <a:cs typeface="Barlow"/>
                <a:sym typeface="Barlow"/>
              </a:rPr>
              <a:t>How can you incorporate smaller tweaks?</a:t>
            </a:r>
            <a:endParaRPr sz="1200" i="1">
              <a:solidFill>
                <a:schemeClr val="dk1"/>
              </a:solidFill>
              <a:latin typeface="Barlow"/>
              <a:ea typeface="Barlow"/>
              <a:cs typeface="Barlow"/>
              <a:sym typeface="Barlow"/>
            </a:endParaRPr>
          </a:p>
          <a:p>
            <a:pPr marL="0" lvl="0" indent="0" algn="l" rtl="0">
              <a:lnSpc>
                <a:spcPct val="115000"/>
              </a:lnSpc>
              <a:spcBef>
                <a:spcPts val="2100"/>
              </a:spcBef>
              <a:spcAft>
                <a:spcPts val="2100"/>
              </a:spcAft>
              <a:buNone/>
            </a:pPr>
            <a:endParaRPr sz="1600">
              <a:solidFill>
                <a:schemeClr val="dk1"/>
              </a:solidFill>
              <a:latin typeface="Barlow"/>
              <a:ea typeface="Barlow"/>
              <a:cs typeface="Barlow"/>
              <a:sym typeface="Barlow"/>
            </a:endParaRPr>
          </a:p>
        </p:txBody>
      </p:sp>
      <p:pic>
        <p:nvPicPr>
          <p:cNvPr id="28" name="Google Shape;28;p4" descr="Icon decorative" title="Icon light touch"/>
          <p:cNvPicPr preferRelativeResize="0"/>
          <p:nvPr/>
        </p:nvPicPr>
        <p:blipFill>
          <a:blip r:embed="rId3">
            <a:alphaModFix/>
          </a:blip>
          <a:stretch>
            <a:fillRect/>
          </a:stretch>
        </p:blipFill>
        <p:spPr>
          <a:xfrm>
            <a:off x="0" y="0"/>
            <a:ext cx="500425" cy="50042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pic>
        <p:nvPicPr>
          <p:cNvPr id="30" name="Google Shape;30;p5" descr="Interior of journal lined pages as background image" title="interior pages of journal"/>
          <p:cNvPicPr preferRelativeResize="0"/>
          <p:nvPr/>
        </p:nvPicPr>
        <p:blipFill rotWithShape="1">
          <a:blip r:embed="rId2">
            <a:alphaModFix/>
          </a:blip>
          <a:srcRect l="21296" t="25720" r="20546" b="5654"/>
          <a:stretch/>
        </p:blipFill>
        <p:spPr>
          <a:xfrm>
            <a:off x="0" y="38250"/>
            <a:ext cx="9143997" cy="5060099"/>
          </a:xfrm>
          <a:prstGeom prst="rect">
            <a:avLst/>
          </a:prstGeom>
          <a:noFill/>
          <a:ln>
            <a:noFill/>
          </a:ln>
        </p:spPr>
      </p:pic>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5"/>
          <p:cNvSpPr txBox="1"/>
          <p:nvPr/>
        </p:nvSpPr>
        <p:spPr>
          <a:xfrm>
            <a:off x="721900" y="386250"/>
            <a:ext cx="36432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2100"/>
              </a:spcAft>
              <a:buNone/>
            </a:pPr>
            <a:r>
              <a:rPr lang="en" sz="1200" i="1">
                <a:solidFill>
                  <a:schemeClr val="dk1"/>
                </a:solidFill>
                <a:latin typeface="Barlow"/>
                <a:ea typeface="Barlow"/>
                <a:cs typeface="Barlow"/>
                <a:sym typeface="Barlow"/>
              </a:rPr>
              <a:t>What resources and support might you need?</a:t>
            </a:r>
            <a:br>
              <a:rPr lang="en" sz="1200" i="1">
                <a:solidFill>
                  <a:schemeClr val="dk1"/>
                </a:solidFill>
                <a:latin typeface="Barlow"/>
                <a:ea typeface="Barlow"/>
                <a:cs typeface="Barlow"/>
                <a:sym typeface="Barlow"/>
              </a:rPr>
            </a:br>
            <a:r>
              <a:rPr lang="en" sz="1200" i="1">
                <a:solidFill>
                  <a:schemeClr val="dk1"/>
                </a:solidFill>
                <a:latin typeface="Barlow"/>
                <a:ea typeface="Barlow"/>
                <a:cs typeface="Barlow"/>
                <a:sym typeface="Barlow"/>
              </a:rPr>
              <a:t> (Allow for enough time to secure support and resources from the TLL, IT, your teaching team, etc.) </a:t>
            </a:r>
            <a:endParaRPr sz="1200" i="1">
              <a:solidFill>
                <a:schemeClr val="dk1"/>
              </a:solidFill>
              <a:latin typeface="Barlow"/>
              <a:ea typeface="Barlow"/>
              <a:cs typeface="Barlow"/>
              <a:sym typeface="Barlow"/>
            </a:endParaRPr>
          </a:p>
        </p:txBody>
      </p:sp>
      <p:sp>
        <p:nvSpPr>
          <p:cNvPr id="33" name="Google Shape;33;p5"/>
          <p:cNvSpPr txBox="1"/>
          <p:nvPr/>
        </p:nvSpPr>
        <p:spPr>
          <a:xfrm>
            <a:off x="4872800" y="386250"/>
            <a:ext cx="37560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2100"/>
              </a:spcAft>
              <a:buNone/>
            </a:pPr>
            <a:r>
              <a:rPr lang="en" sz="1200" i="1">
                <a:solidFill>
                  <a:schemeClr val="dk1"/>
                </a:solidFill>
                <a:latin typeface="Barlow"/>
                <a:ea typeface="Barlow"/>
                <a:cs typeface="Barlow"/>
                <a:sym typeface="Barlow"/>
              </a:rPr>
              <a:t>When might you be able to set aside time to work on your course refresh? </a:t>
            </a:r>
            <a:endParaRPr sz="1200" i="1">
              <a:solidFill>
                <a:schemeClr val="dk1"/>
              </a:solidFill>
              <a:latin typeface="Barlow"/>
              <a:ea typeface="Barlow"/>
              <a:cs typeface="Barlow"/>
              <a:sym typeface="Barlow"/>
            </a:endParaRPr>
          </a:p>
        </p:txBody>
      </p:sp>
      <p:pic>
        <p:nvPicPr>
          <p:cNvPr id="34" name="Google Shape;34;p5" descr="Icon decorative" title="Icon reflect on previous semesters"/>
          <p:cNvPicPr preferRelativeResize="0"/>
          <p:nvPr/>
        </p:nvPicPr>
        <p:blipFill>
          <a:blip r:embed="rId3">
            <a:alphaModFix/>
          </a:blip>
          <a:stretch>
            <a:fillRect/>
          </a:stretch>
        </p:blipFill>
        <p:spPr>
          <a:xfrm>
            <a:off x="0" y="63300"/>
            <a:ext cx="523925" cy="52392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pic>
        <p:nvPicPr>
          <p:cNvPr id="36" name="Google Shape;36;p6" descr="Interior of journal lined pages as background image" title="interior pages of journal"/>
          <p:cNvPicPr preferRelativeResize="0"/>
          <p:nvPr/>
        </p:nvPicPr>
        <p:blipFill rotWithShape="1">
          <a:blip r:embed="rId2">
            <a:alphaModFix/>
          </a:blip>
          <a:srcRect l="21296" t="25720" r="20546" b="5654"/>
          <a:stretch/>
        </p:blipFill>
        <p:spPr>
          <a:xfrm>
            <a:off x="0" y="38250"/>
            <a:ext cx="9144003" cy="5060099"/>
          </a:xfrm>
          <a:prstGeom prst="rect">
            <a:avLst/>
          </a:prstGeom>
          <a:noFill/>
          <a:ln>
            <a:noFill/>
          </a:ln>
        </p:spPr>
      </p:pic>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6"/>
          <p:cNvSpPr txBox="1"/>
          <p:nvPr/>
        </p:nvSpPr>
        <p:spPr>
          <a:xfrm>
            <a:off x="609100" y="304550"/>
            <a:ext cx="3853200" cy="249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How have you supported students in meeting the learning objectives, and how can you strengthen this connection?</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What have students been confused about? </a:t>
            </a:r>
            <a:br>
              <a:rPr lang="en" sz="1200" i="1">
                <a:solidFill>
                  <a:schemeClr val="dk1"/>
                </a:solidFill>
                <a:latin typeface="Barlow"/>
                <a:ea typeface="Barlow"/>
                <a:cs typeface="Barlow"/>
                <a:sym typeface="Barlow"/>
              </a:rPr>
            </a:br>
            <a:r>
              <a:rPr lang="en" sz="1200" i="1">
                <a:solidFill>
                  <a:schemeClr val="dk1"/>
                </a:solidFill>
                <a:latin typeface="Barlow"/>
                <a:ea typeface="Barlow"/>
                <a:cs typeface="Barlow"/>
                <a:sym typeface="Barlow"/>
              </a:rPr>
              <a:t>(Where has the teaching team needed to step in and re-teach, or provide extra support materials?)</a:t>
            </a:r>
            <a:endParaRPr sz="1200" i="1">
              <a:solidFill>
                <a:schemeClr val="dk1"/>
              </a:solidFill>
              <a:latin typeface="Barlow"/>
              <a:ea typeface="Barlow"/>
              <a:cs typeface="Barlow"/>
              <a:sym typeface="Barlow"/>
            </a:endParaRPr>
          </a:p>
        </p:txBody>
      </p:sp>
      <p:sp>
        <p:nvSpPr>
          <p:cNvPr id="39" name="Google Shape;39;p6"/>
          <p:cNvSpPr txBox="1"/>
          <p:nvPr/>
        </p:nvSpPr>
        <p:spPr>
          <a:xfrm>
            <a:off x="4683150" y="228350"/>
            <a:ext cx="4844400" cy="892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Where have students been confused about activities or communications? What needs to be clarified or streamlined?</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How has student feedback been provided</a:t>
            </a:r>
            <a:r>
              <a:rPr lang="en" sz="1200" i="1">
                <a:latin typeface="Barlow"/>
                <a:ea typeface="Barlow"/>
                <a:cs typeface="Barlow"/>
                <a:sym typeface="Barlow"/>
              </a:rPr>
              <a:t> and d</a:t>
            </a:r>
            <a:r>
              <a:rPr lang="en" sz="1200" i="1">
                <a:solidFill>
                  <a:srgbClr val="000000"/>
                </a:solidFill>
                <a:latin typeface="Barlow"/>
                <a:ea typeface="Barlow"/>
                <a:cs typeface="Barlow"/>
                <a:sym typeface="Barlow"/>
              </a:rPr>
              <a:t>oes the way </a:t>
            </a:r>
            <a:br>
              <a:rPr lang="en" sz="1200" i="1">
                <a:solidFill>
                  <a:srgbClr val="000000"/>
                </a:solidFill>
                <a:latin typeface="Barlow"/>
                <a:ea typeface="Barlow"/>
                <a:cs typeface="Barlow"/>
                <a:sym typeface="Barlow"/>
              </a:rPr>
            </a:br>
            <a:r>
              <a:rPr lang="en" sz="1200" i="1">
                <a:solidFill>
                  <a:srgbClr val="000000"/>
                </a:solidFill>
                <a:latin typeface="Barlow"/>
                <a:ea typeface="Barlow"/>
                <a:cs typeface="Barlow"/>
                <a:sym typeface="Barlow"/>
              </a:rPr>
              <a:t>it is delivered seem to help students learn? </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rgbClr val="000000"/>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How can you improve on feedback?</a:t>
            </a:r>
            <a:endParaRPr sz="1200" i="1">
              <a:solidFill>
                <a:srgbClr val="000000"/>
              </a:solidFill>
              <a:latin typeface="Barlow"/>
              <a:ea typeface="Barlow"/>
              <a:cs typeface="Barlow"/>
              <a:sym typeface="Barlow"/>
            </a:endParaRPr>
          </a:p>
          <a:p>
            <a:pPr marL="0" lvl="0" indent="0" algn="l" rtl="0">
              <a:lnSpc>
                <a:spcPct val="115000"/>
              </a:lnSpc>
              <a:spcBef>
                <a:spcPts val="0"/>
              </a:spcBef>
              <a:spcAft>
                <a:spcPts val="2100"/>
              </a:spcAft>
              <a:buNone/>
            </a:pPr>
            <a:endParaRPr sz="1200" i="1">
              <a:solidFill>
                <a:srgbClr val="000000"/>
              </a:solidFill>
              <a:latin typeface="Barlow"/>
              <a:ea typeface="Barlow"/>
              <a:cs typeface="Barlow"/>
              <a:sym typeface="Barlow"/>
            </a:endParaRPr>
          </a:p>
        </p:txBody>
      </p:sp>
      <p:pic>
        <p:nvPicPr>
          <p:cNvPr id="40" name="Google Shape;40;p6"/>
          <p:cNvPicPr preferRelativeResize="0"/>
          <p:nvPr/>
        </p:nvPicPr>
        <p:blipFill>
          <a:blip r:embed="rId3">
            <a:alphaModFix/>
          </a:blip>
          <a:stretch>
            <a:fillRect/>
          </a:stretch>
        </p:blipFill>
        <p:spPr>
          <a:xfrm>
            <a:off x="0" y="63300"/>
            <a:ext cx="523925" cy="52392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pic>
        <p:nvPicPr>
          <p:cNvPr id="42" name="Google Shape;42;p7" descr="Interior of journal lined pages as background image" title="interior pages of journal"/>
          <p:cNvPicPr preferRelativeResize="0"/>
          <p:nvPr/>
        </p:nvPicPr>
        <p:blipFill rotWithShape="1">
          <a:blip r:embed="rId2">
            <a:alphaModFix/>
          </a:blip>
          <a:srcRect l="21296" t="25720" r="20546" b="5654"/>
          <a:stretch/>
        </p:blipFill>
        <p:spPr>
          <a:xfrm>
            <a:off x="-18975" y="38250"/>
            <a:ext cx="9144003" cy="5060099"/>
          </a:xfrm>
          <a:prstGeom prst="rect">
            <a:avLst/>
          </a:prstGeom>
          <a:noFill/>
          <a:ln>
            <a:noFill/>
          </a:ln>
        </p:spPr>
      </p:pic>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p:nvPr/>
        </p:nvSpPr>
        <p:spPr>
          <a:xfrm>
            <a:off x="461950" y="249275"/>
            <a:ext cx="39930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rgbClr val="373C3F"/>
                </a:solidFill>
                <a:latin typeface="Barlow Semi Condensed Medium"/>
                <a:ea typeface="Barlow Semi Condensed Medium"/>
                <a:cs typeface="Barlow Semi Condensed Medium"/>
                <a:sym typeface="Barlow Semi Condensed Medium"/>
              </a:rPr>
              <a:t>Connect Onsite and Online</a:t>
            </a:r>
            <a:endParaRPr sz="600"/>
          </a:p>
        </p:txBody>
      </p:sp>
      <p:sp>
        <p:nvSpPr>
          <p:cNvPr id="45" name="Google Shape;45;p7"/>
          <p:cNvSpPr txBox="1"/>
          <p:nvPr/>
        </p:nvSpPr>
        <p:spPr>
          <a:xfrm>
            <a:off x="526875" y="807750"/>
            <a:ext cx="3806700" cy="307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Barlow"/>
                <a:ea typeface="Barlow"/>
                <a:cs typeface="Barlow"/>
                <a:sym typeface="Barlow"/>
              </a:rPr>
              <a:t>Consider how your experience online might inform and improve your on-campus teaching.</a:t>
            </a:r>
            <a:endParaRPr sz="1500">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What technologies would make sense to bring into the on-campus classroom, and why?</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What assessments and activities used online might work well on campus?</a:t>
            </a:r>
            <a:endParaRPr sz="2100" i="1">
              <a:solidFill>
                <a:schemeClr val="dk1"/>
              </a:solidFill>
              <a:latin typeface="Barlow"/>
              <a:ea typeface="Barlow"/>
              <a:cs typeface="Barlow"/>
              <a:sym typeface="Barlow"/>
            </a:endParaRPr>
          </a:p>
        </p:txBody>
      </p:sp>
      <p:sp>
        <p:nvSpPr>
          <p:cNvPr id="46" name="Google Shape;46;p7"/>
          <p:cNvSpPr txBox="1"/>
          <p:nvPr/>
        </p:nvSpPr>
        <p:spPr>
          <a:xfrm>
            <a:off x="4593050" y="305675"/>
            <a:ext cx="39366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What did you learn about communicating with your students online that could help support your oncampus teaching?</a:t>
            </a:r>
            <a:endParaRPr sz="1200" i="1">
              <a:solidFill>
                <a:schemeClr val="dk1"/>
              </a:solidFill>
              <a:latin typeface="Barlow"/>
              <a:ea typeface="Barlow"/>
              <a:cs typeface="Barlow"/>
              <a:sym typeface="Barlow"/>
            </a:endParaRPr>
          </a:p>
        </p:txBody>
      </p:sp>
      <p:pic>
        <p:nvPicPr>
          <p:cNvPr id="47" name="Google Shape;47;p7" descr="Decorative" title="Icon Connect on site and online"/>
          <p:cNvPicPr preferRelativeResize="0"/>
          <p:nvPr/>
        </p:nvPicPr>
        <p:blipFill>
          <a:blip r:embed="rId3">
            <a:alphaModFix/>
          </a:blip>
          <a:stretch>
            <a:fillRect/>
          </a:stretch>
        </p:blipFill>
        <p:spPr>
          <a:xfrm rot="-5400000">
            <a:off x="-510587" y="595786"/>
            <a:ext cx="1555650" cy="53447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pic>
        <p:nvPicPr>
          <p:cNvPr id="49" name="Google Shape;49;p8"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50" name="Google Shape;5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p:nvPr/>
        </p:nvSpPr>
        <p:spPr>
          <a:xfrm>
            <a:off x="4649300" y="272850"/>
            <a:ext cx="3975000" cy="626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For Canvas users: review your course content, structure, and organization and identify any updates needed</a:t>
            </a:r>
            <a:r>
              <a:rPr lang="en" sz="1200" i="1">
                <a:latin typeface="Barlow"/>
                <a:ea typeface="Barlow"/>
                <a:cs typeface="Barlow"/>
                <a:sym typeface="Barlow"/>
              </a:rPr>
              <a:t> below.</a:t>
            </a:r>
            <a:endParaRPr sz="1200" i="1">
              <a:solidFill>
                <a:srgbClr val="000000"/>
              </a:solidFill>
              <a:latin typeface="Barlow"/>
              <a:ea typeface="Barlow"/>
              <a:cs typeface="Barlow"/>
              <a:sym typeface="Barlow"/>
            </a:endParaRPr>
          </a:p>
        </p:txBody>
      </p:sp>
      <p:sp>
        <p:nvSpPr>
          <p:cNvPr id="52" name="Google Shape;52;p8"/>
          <p:cNvSpPr txBox="1"/>
          <p:nvPr/>
        </p:nvSpPr>
        <p:spPr>
          <a:xfrm>
            <a:off x="670175" y="272850"/>
            <a:ext cx="3720300" cy="4638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200">
                <a:solidFill>
                  <a:srgbClr val="000000"/>
                </a:solidFill>
                <a:latin typeface="Barlow"/>
                <a:ea typeface="Barlow"/>
                <a:cs typeface="Barlow"/>
                <a:sym typeface="Barlow"/>
              </a:rPr>
              <a:t>Review trends in performance on student assignments and activities</a:t>
            </a:r>
            <a:r>
              <a:rPr lang="en" sz="1200">
                <a:latin typeface="Barlow"/>
                <a:ea typeface="Barlow"/>
                <a:cs typeface="Barlow"/>
                <a:sym typeface="Barlow"/>
              </a:rPr>
              <a:t> and jot down your findings.</a:t>
            </a:r>
            <a:endParaRPr sz="1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6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1600">
              <a:latin typeface="Barlow"/>
              <a:ea typeface="Barlow"/>
              <a:cs typeface="Barlow"/>
              <a:sym typeface="Barlow"/>
            </a:endParaRPr>
          </a:p>
          <a:p>
            <a:pPr marL="0" lvl="0" indent="0" algn="l" rtl="0">
              <a:lnSpc>
                <a:spcPct val="115000"/>
              </a:lnSpc>
              <a:spcBef>
                <a:spcPts val="0"/>
              </a:spcBef>
              <a:spcAft>
                <a:spcPts val="0"/>
              </a:spcAft>
              <a:buNone/>
            </a:pPr>
            <a:endParaRPr sz="1600">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endParaRPr sz="1200" i="1">
              <a:latin typeface="Barlow"/>
              <a:ea typeface="Barlow"/>
              <a:cs typeface="Barlow"/>
              <a:sym typeface="Barlow"/>
            </a:endParaRPr>
          </a:p>
          <a:p>
            <a:pPr marL="0" lvl="0" indent="0" algn="l" rtl="0">
              <a:lnSpc>
                <a:spcPct val="115000"/>
              </a:lnSpc>
              <a:spcBef>
                <a:spcPts val="0"/>
              </a:spcBef>
              <a:spcAft>
                <a:spcPts val="0"/>
              </a:spcAft>
              <a:buNone/>
            </a:pPr>
            <a:r>
              <a:rPr lang="en" sz="1200" i="1">
                <a:solidFill>
                  <a:srgbClr val="000000"/>
                </a:solidFill>
                <a:latin typeface="Barlow"/>
                <a:ea typeface="Barlow"/>
                <a:cs typeface="Barlow"/>
                <a:sym typeface="Barlow"/>
              </a:rPr>
              <a:t>Collect any notes the teaching team took during the course. It may also be helpful to hold a teaching team debrief. Do you have any clarification questions on the team notes?</a:t>
            </a:r>
            <a:endParaRPr sz="1800" i="1">
              <a:solidFill>
                <a:srgbClr val="000000"/>
              </a:solidFill>
              <a:latin typeface="Barlow"/>
              <a:ea typeface="Barlow"/>
              <a:cs typeface="Barlow"/>
              <a:sym typeface="Barlow"/>
            </a:endParaRPr>
          </a:p>
        </p:txBody>
      </p:sp>
      <p:pic>
        <p:nvPicPr>
          <p:cNvPr id="53" name="Google Shape;53;p8" descr="decorative" title="Icon "/>
          <p:cNvPicPr preferRelativeResize="0"/>
          <p:nvPr/>
        </p:nvPicPr>
        <p:blipFill>
          <a:blip r:embed="rId3">
            <a:alphaModFix/>
          </a:blip>
          <a:stretch>
            <a:fillRect/>
          </a:stretch>
        </p:blipFill>
        <p:spPr>
          <a:xfrm>
            <a:off x="-76200" y="77300"/>
            <a:ext cx="557525" cy="55752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9"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56" name="Google Shape;5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9"/>
          <p:cNvSpPr txBox="1"/>
          <p:nvPr/>
        </p:nvSpPr>
        <p:spPr>
          <a:xfrm>
            <a:off x="747525" y="656825"/>
            <a:ext cx="3742200" cy="429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latin typeface="Barlow"/>
                <a:ea typeface="Barlow"/>
                <a:cs typeface="Barlow"/>
                <a:sym typeface="Barlow"/>
              </a:rPr>
              <a:t>Make some tough decisions about what to prioritize in your course refresh.</a:t>
            </a:r>
            <a:endParaRPr sz="1500">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a:solidFill>
                  <a:schemeClr val="dk1"/>
                </a:solidFill>
                <a:latin typeface="Barlow"/>
                <a:ea typeface="Barlow"/>
                <a:cs typeface="Barlow"/>
                <a:sym typeface="Barlow"/>
              </a:rPr>
              <a:t>Identify high priority items--those that could (or did) most significantly impact student learning or the student experience.</a:t>
            </a:r>
            <a:endParaRPr sz="1200">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a:solidFill>
                  <a:schemeClr val="dk1"/>
                </a:solidFill>
                <a:latin typeface="Barlow"/>
                <a:ea typeface="Barlow"/>
                <a:cs typeface="Barlow"/>
                <a:sym typeface="Barlow"/>
              </a:rPr>
              <a:t>Organize your items by size – see below for examples:</a:t>
            </a:r>
            <a:endParaRPr sz="1200">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r>
              <a:rPr lang="en" sz="1200">
                <a:solidFill>
                  <a:schemeClr val="dk1"/>
                </a:solidFill>
                <a:latin typeface="Barlow"/>
                <a:ea typeface="Barlow"/>
                <a:cs typeface="Barlow"/>
                <a:sym typeface="Barlow"/>
              </a:rPr>
              <a:t>o </a:t>
            </a:r>
            <a:r>
              <a:rPr lang="en" sz="1200" b="1">
                <a:solidFill>
                  <a:schemeClr val="dk1"/>
                </a:solidFill>
                <a:latin typeface="Barlow"/>
                <a:ea typeface="Barlow"/>
                <a:cs typeface="Barlow"/>
                <a:sym typeface="Barlow"/>
              </a:rPr>
              <a:t>Large tasks: </a:t>
            </a:r>
            <a:r>
              <a:rPr lang="en" sz="1200">
                <a:solidFill>
                  <a:schemeClr val="dk1"/>
                </a:solidFill>
                <a:latin typeface="Barlow"/>
                <a:ea typeface="Barlow"/>
                <a:cs typeface="Barlow"/>
                <a:sym typeface="Barlow"/>
              </a:rPr>
              <a:t>making new videos or animations, revising the overall course structure, or overhauling multiple large assignments</a:t>
            </a:r>
            <a:endParaRPr sz="1200">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r>
              <a:rPr lang="en" sz="1200">
                <a:solidFill>
                  <a:schemeClr val="dk1"/>
                </a:solidFill>
                <a:latin typeface="Barlow"/>
                <a:ea typeface="Barlow"/>
                <a:cs typeface="Barlow"/>
                <a:sym typeface="Barlow"/>
              </a:rPr>
              <a:t>o</a:t>
            </a:r>
            <a:r>
              <a:rPr lang="en" sz="1200" b="1">
                <a:solidFill>
                  <a:schemeClr val="dk1"/>
                </a:solidFill>
                <a:latin typeface="Barlow"/>
                <a:ea typeface="Barlow"/>
                <a:cs typeface="Barlow"/>
                <a:sym typeface="Barlow"/>
              </a:rPr>
              <a:t> Medium tasks:</a:t>
            </a:r>
            <a:r>
              <a:rPr lang="en" sz="1200">
                <a:solidFill>
                  <a:schemeClr val="dk1"/>
                </a:solidFill>
                <a:latin typeface="Barlow"/>
                <a:ea typeface="Barlow"/>
                <a:cs typeface="Barlow"/>
                <a:sym typeface="Barlow"/>
              </a:rPr>
              <a:t> revising one or two assignments, revamping your feedback process or reorganizing items within the course</a:t>
            </a:r>
            <a:endParaRPr sz="1200">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r>
              <a:rPr lang="en" sz="1200">
                <a:solidFill>
                  <a:schemeClr val="dk1"/>
                </a:solidFill>
                <a:latin typeface="Barlow"/>
                <a:ea typeface="Barlow"/>
                <a:cs typeface="Barlow"/>
                <a:sym typeface="Barlow"/>
              </a:rPr>
              <a:t>o </a:t>
            </a:r>
            <a:r>
              <a:rPr lang="en" sz="1200" b="1">
                <a:solidFill>
                  <a:schemeClr val="dk1"/>
                </a:solidFill>
                <a:latin typeface="Barlow"/>
                <a:ea typeface="Barlow"/>
                <a:cs typeface="Barlow"/>
                <a:sym typeface="Barlow"/>
              </a:rPr>
              <a:t>Small tasks:</a:t>
            </a:r>
            <a:r>
              <a:rPr lang="en" sz="1200">
                <a:solidFill>
                  <a:schemeClr val="dk1"/>
                </a:solidFill>
                <a:latin typeface="Barlow"/>
                <a:ea typeface="Barlow"/>
                <a:cs typeface="Barlow"/>
                <a:sym typeface="Barlow"/>
              </a:rPr>
              <a:t> tweaking assignment instructions, moving a lecture to a different part of the course, or adding a student survey.</a:t>
            </a:r>
            <a:endParaRPr sz="2100">
              <a:solidFill>
                <a:schemeClr val="dk1"/>
              </a:solidFill>
              <a:latin typeface="Barlow"/>
              <a:ea typeface="Barlow"/>
              <a:cs typeface="Barlow"/>
              <a:sym typeface="Barlow"/>
            </a:endParaRPr>
          </a:p>
        </p:txBody>
      </p:sp>
      <p:sp>
        <p:nvSpPr>
          <p:cNvPr id="58" name="Google Shape;58;p9"/>
          <p:cNvSpPr txBox="1"/>
          <p:nvPr/>
        </p:nvSpPr>
        <p:spPr>
          <a:xfrm>
            <a:off x="747525" y="160225"/>
            <a:ext cx="3547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rgbClr val="373C3F"/>
                </a:solidFill>
                <a:latin typeface="Barlow Semi Condensed"/>
                <a:ea typeface="Barlow Semi Condensed"/>
                <a:cs typeface="Barlow Semi Condensed"/>
                <a:sym typeface="Barlow Semi Condensed"/>
              </a:rPr>
              <a:t>Prioritize and Plan</a:t>
            </a:r>
            <a:endParaRPr sz="2900">
              <a:solidFill>
                <a:srgbClr val="373C3F"/>
              </a:solidFill>
              <a:latin typeface="Barlow Semi Condensed"/>
              <a:ea typeface="Barlow Semi Condensed"/>
              <a:cs typeface="Barlow Semi Condensed"/>
              <a:sym typeface="Barlow Semi Condensed"/>
            </a:endParaRPr>
          </a:p>
        </p:txBody>
      </p:sp>
      <p:sp>
        <p:nvSpPr>
          <p:cNvPr id="59" name="Google Shape;59;p9"/>
          <p:cNvSpPr txBox="1"/>
          <p:nvPr/>
        </p:nvSpPr>
        <p:spPr>
          <a:xfrm>
            <a:off x="4610000" y="109650"/>
            <a:ext cx="4030500" cy="4771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200">
                <a:solidFill>
                  <a:srgbClr val="000000"/>
                </a:solidFill>
                <a:latin typeface="Barlow"/>
                <a:ea typeface="Barlow"/>
                <a:cs typeface="Barlow"/>
                <a:sym typeface="Barlow"/>
              </a:rPr>
              <a:t>List the non-critical revisions that you won't have time to accomplish right now.</a:t>
            </a:r>
            <a:endParaRPr sz="1900" b="1" i="1">
              <a:solidFill>
                <a:srgbClr val="000000"/>
              </a:solidFill>
              <a:latin typeface="Barlow"/>
              <a:ea typeface="Barlow"/>
              <a:cs typeface="Barlow"/>
              <a:sym typeface="Barlow"/>
            </a:endParaRPr>
          </a:p>
        </p:txBody>
      </p:sp>
      <p:pic>
        <p:nvPicPr>
          <p:cNvPr id="60" name="Google Shape;60;p9" descr="decorative icon" title="Icon Prioritize and Plan"/>
          <p:cNvPicPr preferRelativeResize="0"/>
          <p:nvPr/>
        </p:nvPicPr>
        <p:blipFill>
          <a:blip r:embed="rId3">
            <a:alphaModFix/>
          </a:blip>
          <a:stretch>
            <a:fillRect/>
          </a:stretch>
        </p:blipFill>
        <p:spPr>
          <a:xfrm>
            <a:off x="-1" y="70499"/>
            <a:ext cx="459575" cy="45957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1">
  <p:cSld name="BIG_NUMBER_1">
    <p:spTree>
      <p:nvGrpSpPr>
        <p:cNvPr id="1" name="Shape 61"/>
        <p:cNvGrpSpPr/>
        <p:nvPr/>
      </p:nvGrpSpPr>
      <p:grpSpPr>
        <a:xfrm>
          <a:off x="0" y="0"/>
          <a:ext cx="0" cy="0"/>
          <a:chOff x="0" y="0"/>
          <a:chExt cx="0" cy="0"/>
        </a:xfrm>
      </p:grpSpPr>
      <p:pic>
        <p:nvPicPr>
          <p:cNvPr id="62" name="Google Shape;62;p10" descr="Interior of journal lined pages as background image" title="interior pages of journal"/>
          <p:cNvPicPr preferRelativeResize="0"/>
          <p:nvPr/>
        </p:nvPicPr>
        <p:blipFill rotWithShape="1">
          <a:blip r:embed="rId2">
            <a:alphaModFix/>
          </a:blip>
          <a:srcRect l="21296" t="25720" r="20546" b="5654"/>
          <a:stretch/>
        </p:blipFill>
        <p:spPr>
          <a:xfrm>
            <a:off x="57225" y="38250"/>
            <a:ext cx="8963927" cy="5060099"/>
          </a:xfrm>
          <a:prstGeom prst="rect">
            <a:avLst/>
          </a:prstGeom>
          <a:noFill/>
          <a:ln>
            <a:noFill/>
          </a:ln>
        </p:spPr>
      </p:pic>
      <p:sp>
        <p:nvSpPr>
          <p:cNvPr id="63" name="Google Shape;6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0"/>
          <p:cNvSpPr txBox="1"/>
          <p:nvPr/>
        </p:nvSpPr>
        <p:spPr>
          <a:xfrm>
            <a:off x="698100" y="1026600"/>
            <a:ext cx="37194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i="1">
                <a:solidFill>
                  <a:schemeClr val="dk1"/>
                </a:solidFill>
                <a:latin typeface="Barlow"/>
                <a:ea typeface="Barlow"/>
                <a:cs typeface="Barlow"/>
                <a:sym typeface="Barlow"/>
              </a:rPr>
              <a:t>Choose a set of items you can reasonably address before your course starts. Assemble a mix of small, medium, and large tasks.</a:t>
            </a:r>
            <a:endParaRPr sz="1200" i="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b="1">
                <a:solidFill>
                  <a:schemeClr val="dk1"/>
                </a:solidFill>
                <a:latin typeface="Barlow"/>
                <a:ea typeface="Barlow"/>
                <a:cs typeface="Barlow"/>
                <a:sym typeface="Barlow"/>
              </a:rPr>
              <a:t>Large tasks:</a:t>
            </a:r>
            <a:endParaRPr sz="1200" b="1">
              <a:solidFill>
                <a:schemeClr val="dk1"/>
              </a:solidFill>
              <a:latin typeface="Barlow"/>
              <a:ea typeface="Barlow"/>
              <a:cs typeface="Barlow"/>
              <a:sym typeface="Barlow"/>
            </a:endParaRPr>
          </a:p>
        </p:txBody>
      </p:sp>
      <p:sp>
        <p:nvSpPr>
          <p:cNvPr id="65" name="Google Shape;65;p10"/>
          <p:cNvSpPr txBox="1"/>
          <p:nvPr/>
        </p:nvSpPr>
        <p:spPr>
          <a:xfrm>
            <a:off x="698100" y="232500"/>
            <a:ext cx="35934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latin typeface="Barlow"/>
                <a:ea typeface="Barlow"/>
                <a:cs typeface="Barlow"/>
                <a:sym typeface="Barlow"/>
              </a:rPr>
              <a:t>Review your course content, media, and communications in Canvas and list the changes needed.</a:t>
            </a:r>
            <a:endParaRPr sz="1200">
              <a:solidFill>
                <a:schemeClr val="dk1"/>
              </a:solidFill>
              <a:latin typeface="Barlow"/>
              <a:ea typeface="Barlow"/>
              <a:cs typeface="Barlow"/>
              <a:sym typeface="Barlow"/>
            </a:endParaRPr>
          </a:p>
        </p:txBody>
      </p:sp>
      <p:sp>
        <p:nvSpPr>
          <p:cNvPr id="66" name="Google Shape;66;p10"/>
          <p:cNvSpPr txBox="1"/>
          <p:nvPr/>
        </p:nvSpPr>
        <p:spPr>
          <a:xfrm>
            <a:off x="4680725" y="183100"/>
            <a:ext cx="3868200" cy="2918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chemeClr val="dk1"/>
                </a:solidFill>
                <a:latin typeface="Barlow"/>
                <a:ea typeface="Barlow"/>
                <a:cs typeface="Barlow"/>
                <a:sym typeface="Barlow"/>
              </a:rPr>
              <a:t>Medium tasks:</a:t>
            </a:r>
            <a:endParaRPr sz="1200" b="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457200" lvl="0" indent="0" algn="l" rtl="0">
              <a:lnSpc>
                <a:spcPct val="115000"/>
              </a:lnSpc>
              <a:spcBef>
                <a:spcPts val="0"/>
              </a:spcBef>
              <a:spcAft>
                <a:spcPts val="0"/>
              </a:spcAft>
              <a:buNone/>
            </a:pPr>
            <a:endParaRPr sz="1200" b="1">
              <a:solidFill>
                <a:schemeClr val="dk1"/>
              </a:solidFill>
              <a:latin typeface="Barlow"/>
              <a:ea typeface="Barlow"/>
              <a:cs typeface="Barlow"/>
              <a:sym typeface="Barlow"/>
            </a:endParaRPr>
          </a:p>
          <a:p>
            <a:pPr marL="0" lvl="0" indent="0" algn="l" rtl="0">
              <a:lnSpc>
                <a:spcPct val="115000"/>
              </a:lnSpc>
              <a:spcBef>
                <a:spcPts val="0"/>
              </a:spcBef>
              <a:spcAft>
                <a:spcPts val="0"/>
              </a:spcAft>
              <a:buNone/>
            </a:pPr>
            <a:r>
              <a:rPr lang="en" sz="1200" b="1">
                <a:solidFill>
                  <a:schemeClr val="dk1"/>
                </a:solidFill>
                <a:latin typeface="Barlow"/>
                <a:ea typeface="Barlow"/>
                <a:cs typeface="Barlow"/>
                <a:sym typeface="Barlow"/>
              </a:rPr>
              <a:t>Small tasks:</a:t>
            </a:r>
            <a:endParaRPr sz="1200" b="1">
              <a:solidFill>
                <a:schemeClr val="dk1"/>
              </a:solidFill>
              <a:latin typeface="Barlow"/>
              <a:ea typeface="Barlow"/>
              <a:cs typeface="Barlow"/>
              <a:sym typeface="Barlow"/>
            </a:endParaRPr>
          </a:p>
        </p:txBody>
      </p:sp>
      <p:pic>
        <p:nvPicPr>
          <p:cNvPr id="67" name="Google Shape;67;p10" descr="decorative icon" title="Icon Prioritize and Plan"/>
          <p:cNvPicPr preferRelativeResize="0"/>
          <p:nvPr/>
        </p:nvPicPr>
        <p:blipFill>
          <a:blip r:embed="rId3">
            <a:alphaModFix/>
          </a:blip>
          <a:stretch>
            <a:fillRect/>
          </a:stretch>
        </p:blipFill>
        <p:spPr>
          <a:xfrm>
            <a:off x="-1" y="70499"/>
            <a:ext cx="459575" cy="459575"/>
          </a:xfrm>
          <a:prstGeom prst="rect">
            <a:avLst/>
          </a:prstGeom>
          <a:noFill/>
          <a:ln w="9525" cap="flat" cmpd="sng">
            <a:solidFill>
              <a:srgbClr val="373C3F"/>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Barlow"/>
              <a:buChar char="●"/>
              <a:defRPr sz="1800">
                <a:solidFill>
                  <a:schemeClr val="dk2"/>
                </a:solidFill>
                <a:latin typeface="Barlow"/>
                <a:ea typeface="Barlow"/>
                <a:cs typeface="Barlow"/>
                <a:sym typeface="Barlow"/>
              </a:defRPr>
            </a:lvl1pPr>
            <a:lvl2pPr marL="914400" lvl="1"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canvas.harvard.edu/courses/77822/pages/unit-13?module_item_id=676835" TargetMode="External"/><Relationship Id="rId3" Type="http://schemas.openxmlformats.org/officeDocument/2006/relationships/hyperlink" Target="https://canvas.harvard.edu/courses/77822/pages/unit-12?module_item_id=676760" TargetMode="External"/><Relationship Id="rId7" Type="http://schemas.openxmlformats.org/officeDocument/2006/relationships/hyperlink" Target="https://canvas.harvard.edu/courses/77822/pages/unit-7?module_item_id=674712"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canvas.harvard.edu/courses/77822/pages/unit-22?module_item_id=731710" TargetMode="External"/><Relationship Id="rId5" Type="http://schemas.openxmlformats.org/officeDocument/2006/relationships/hyperlink" Target="https://canvas.harvard.edu/courses/77822/pages/unit-20?module_item_id=731706" TargetMode="External"/><Relationship Id="rId4" Type="http://schemas.openxmlformats.org/officeDocument/2006/relationships/hyperlink" Target="https://canvas.harvard.edu/courses/77822/pages/unit-15?module_item_id=711349" TargetMode="External"/><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p:cNvPicPr preferRelativeResize="0"/>
          <p:nvPr/>
        </p:nvPicPr>
        <p:blipFill>
          <a:blip r:embed="rId3">
            <a:alphaModFix/>
          </a:blip>
          <a:stretch>
            <a:fillRect/>
          </a:stretch>
        </p:blipFill>
        <p:spPr>
          <a:xfrm>
            <a:off x="-1" y="70499"/>
            <a:ext cx="459575" cy="459575"/>
          </a:xfrm>
          <a:prstGeom prst="rect">
            <a:avLst/>
          </a:prstGeom>
          <a:noFill/>
          <a:ln w="9525" cap="flat" cmpd="sng">
            <a:solidFill>
              <a:srgbClr val="373C3F"/>
            </a:solidFill>
            <a:prstDash val="solid"/>
            <a:round/>
            <a:headEnd type="none" w="sm" len="sm"/>
            <a:tailEnd type="none" w="sm" len="sm"/>
          </a:ln>
        </p:spPr>
      </p:pic>
      <p:sp>
        <p:nvSpPr>
          <p:cNvPr id="186" name="Google Shape;186;p27"/>
          <p:cNvSpPr txBox="1"/>
          <p:nvPr/>
        </p:nvSpPr>
        <p:spPr>
          <a:xfrm>
            <a:off x="4720475" y="73857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p:nvPr/>
        </p:nvSpPr>
        <p:spPr>
          <a:xfrm>
            <a:off x="772325" y="22850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92" name="Google Shape;192;p28"/>
          <p:cNvSpPr txBox="1"/>
          <p:nvPr/>
        </p:nvSpPr>
        <p:spPr>
          <a:xfrm>
            <a:off x="4738050" y="53357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93" name="Google Shape;193;p28"/>
          <p:cNvSpPr txBox="1"/>
          <p:nvPr/>
        </p:nvSpPr>
        <p:spPr>
          <a:xfrm>
            <a:off x="4738050" y="30700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p:nvPr/>
        </p:nvSpPr>
        <p:spPr>
          <a:xfrm>
            <a:off x="4820050" y="8557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99" name="Google Shape;199;p29"/>
          <p:cNvSpPr txBox="1"/>
          <p:nvPr/>
        </p:nvSpPr>
        <p:spPr>
          <a:xfrm>
            <a:off x="4820050" y="27361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200" name="Google Shape;200;p29"/>
          <p:cNvSpPr txBox="1"/>
          <p:nvPr/>
        </p:nvSpPr>
        <p:spPr>
          <a:xfrm>
            <a:off x="766450" y="26541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p:nvPr/>
        </p:nvSpPr>
        <p:spPr>
          <a:xfrm>
            <a:off x="4779025" y="7034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206" name="Google Shape;206;p30"/>
          <p:cNvSpPr txBox="1"/>
          <p:nvPr/>
        </p:nvSpPr>
        <p:spPr>
          <a:xfrm>
            <a:off x="661000" y="8264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207" name="Google Shape;207;p30"/>
          <p:cNvSpPr txBox="1"/>
          <p:nvPr/>
        </p:nvSpPr>
        <p:spPr>
          <a:xfrm>
            <a:off x="661000" y="294112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p:nvPr/>
        </p:nvSpPr>
        <p:spPr>
          <a:xfrm>
            <a:off x="247625" y="4400575"/>
            <a:ext cx="9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Barlow"/>
                <a:ea typeface="Barlow"/>
                <a:cs typeface="Barlow"/>
                <a:sym typeface="Barlow"/>
              </a:rPr>
              <a:t>00/00/00</a:t>
            </a:r>
            <a:endParaRPr>
              <a:latin typeface="Barlow"/>
              <a:ea typeface="Barlow"/>
              <a:cs typeface="Barlow"/>
              <a:sym typeface="Barlow"/>
            </a:endParaRPr>
          </a:p>
        </p:txBody>
      </p:sp>
      <p:sp>
        <p:nvSpPr>
          <p:cNvPr id="213" name="Google Shape;213;p31"/>
          <p:cNvSpPr txBox="1"/>
          <p:nvPr/>
        </p:nvSpPr>
        <p:spPr>
          <a:xfrm>
            <a:off x="825050" y="2437350"/>
            <a:ext cx="1130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214" name="Google Shape;214;p31"/>
          <p:cNvSpPr txBox="1"/>
          <p:nvPr/>
        </p:nvSpPr>
        <p:spPr>
          <a:xfrm>
            <a:off x="1530475" y="4400575"/>
            <a:ext cx="9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Barlow"/>
                <a:ea typeface="Barlow"/>
                <a:cs typeface="Barlow"/>
                <a:sym typeface="Barlow"/>
              </a:rPr>
              <a:t>00/00/00</a:t>
            </a:r>
            <a:endParaRPr>
              <a:latin typeface="Barlow"/>
              <a:ea typeface="Barlow"/>
              <a:cs typeface="Barlow"/>
              <a:sym typeface="Barlow"/>
            </a:endParaRPr>
          </a:p>
        </p:txBody>
      </p:sp>
      <p:sp>
        <p:nvSpPr>
          <p:cNvPr id="215" name="Google Shape;215;p31"/>
          <p:cNvSpPr txBox="1"/>
          <p:nvPr/>
        </p:nvSpPr>
        <p:spPr>
          <a:xfrm>
            <a:off x="2901200" y="4400575"/>
            <a:ext cx="9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Barlow"/>
                <a:ea typeface="Barlow"/>
                <a:cs typeface="Barlow"/>
                <a:sym typeface="Barlow"/>
              </a:rPr>
              <a:t>00/00/00</a:t>
            </a:r>
            <a:endParaRPr>
              <a:latin typeface="Barlow"/>
              <a:ea typeface="Barlow"/>
              <a:cs typeface="Barlow"/>
              <a:sym typeface="Barlow"/>
            </a:endParaRPr>
          </a:p>
        </p:txBody>
      </p:sp>
      <p:sp>
        <p:nvSpPr>
          <p:cNvPr id="216" name="Google Shape;216;p31"/>
          <p:cNvSpPr txBox="1"/>
          <p:nvPr/>
        </p:nvSpPr>
        <p:spPr>
          <a:xfrm>
            <a:off x="4775700" y="4400575"/>
            <a:ext cx="9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Barlow"/>
                <a:ea typeface="Barlow"/>
                <a:cs typeface="Barlow"/>
                <a:sym typeface="Barlow"/>
              </a:rPr>
              <a:t>00/00/00</a:t>
            </a:r>
            <a:endParaRPr>
              <a:latin typeface="Barlow"/>
              <a:ea typeface="Barlow"/>
              <a:cs typeface="Barlow"/>
              <a:sym typeface="Barlow"/>
            </a:endParaRPr>
          </a:p>
        </p:txBody>
      </p:sp>
      <p:sp>
        <p:nvSpPr>
          <p:cNvPr id="217" name="Google Shape;217;p31"/>
          <p:cNvSpPr txBox="1"/>
          <p:nvPr/>
        </p:nvSpPr>
        <p:spPr>
          <a:xfrm>
            <a:off x="6339725" y="4400575"/>
            <a:ext cx="9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Barlow"/>
                <a:ea typeface="Barlow"/>
                <a:cs typeface="Barlow"/>
                <a:sym typeface="Barlow"/>
              </a:rPr>
              <a:t>00/00/00</a:t>
            </a:r>
            <a:endParaRPr>
              <a:latin typeface="Barlow"/>
              <a:ea typeface="Barlow"/>
              <a:cs typeface="Barlow"/>
              <a:sym typeface="Barlow"/>
            </a:endParaRPr>
          </a:p>
        </p:txBody>
      </p:sp>
      <p:sp>
        <p:nvSpPr>
          <p:cNvPr id="218" name="Google Shape;218;p31"/>
          <p:cNvSpPr txBox="1"/>
          <p:nvPr/>
        </p:nvSpPr>
        <p:spPr>
          <a:xfrm>
            <a:off x="7839325" y="4400575"/>
            <a:ext cx="94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Barlow"/>
                <a:ea typeface="Barlow"/>
                <a:cs typeface="Barlow"/>
                <a:sym typeface="Barlow"/>
              </a:rPr>
              <a:t>00/00/00</a:t>
            </a:r>
            <a:endParaRPr>
              <a:latin typeface="Barlow"/>
              <a:ea typeface="Barlow"/>
              <a:cs typeface="Barlow"/>
              <a:sym typeface="Barlow"/>
            </a:endParaRPr>
          </a:p>
        </p:txBody>
      </p:sp>
      <p:sp>
        <p:nvSpPr>
          <p:cNvPr id="219" name="Google Shape;219;p31"/>
          <p:cNvSpPr txBox="1"/>
          <p:nvPr/>
        </p:nvSpPr>
        <p:spPr>
          <a:xfrm>
            <a:off x="2252002" y="2437350"/>
            <a:ext cx="1130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220" name="Google Shape;220;p31"/>
          <p:cNvSpPr txBox="1"/>
          <p:nvPr/>
        </p:nvSpPr>
        <p:spPr>
          <a:xfrm>
            <a:off x="3777791" y="2437350"/>
            <a:ext cx="1130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221" name="Google Shape;221;p31"/>
          <p:cNvSpPr txBox="1"/>
          <p:nvPr/>
        </p:nvSpPr>
        <p:spPr>
          <a:xfrm>
            <a:off x="5454598" y="2571750"/>
            <a:ext cx="1130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222" name="Google Shape;222;p31"/>
          <p:cNvSpPr txBox="1"/>
          <p:nvPr/>
        </p:nvSpPr>
        <p:spPr>
          <a:xfrm>
            <a:off x="6827175" y="2273000"/>
            <a:ext cx="15465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idx="4294967295"/>
          </p:nvPr>
        </p:nvSpPr>
        <p:spPr>
          <a:xfrm>
            <a:off x="540300" y="445025"/>
            <a:ext cx="4184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30">
                <a:solidFill>
                  <a:srgbClr val="373C3F"/>
                </a:solidFill>
                <a:latin typeface="Barlow Semi Condensed Medium"/>
                <a:ea typeface="Barlow Semi Condensed Medium"/>
                <a:cs typeface="Barlow Semi Condensed Medium"/>
                <a:sym typeface="Barlow Semi Condensed Medium"/>
              </a:rPr>
              <a:t>Refreshing Your Course</a:t>
            </a:r>
            <a:endParaRPr sz="2320"/>
          </a:p>
        </p:txBody>
      </p:sp>
      <p:sp>
        <p:nvSpPr>
          <p:cNvPr id="125" name="Google Shape;125;p19"/>
          <p:cNvSpPr txBox="1"/>
          <p:nvPr/>
        </p:nvSpPr>
        <p:spPr>
          <a:xfrm>
            <a:off x="665500" y="970050"/>
            <a:ext cx="3766200" cy="269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latin typeface="Barlow"/>
                <a:ea typeface="Barlow"/>
                <a:cs typeface="Barlow"/>
                <a:sym typeface="Barlow"/>
              </a:rPr>
              <a:t>Learning from this year’s teaching experiences can provide valuable insights for refreshing and improving future versions of your courses. Whether you’ll be continuing to teach online or transitioning back to on-campus teaching (or both), this handbook contains strategies for making the most of the course refresh process by identifying and prioritizing changes that will have the greatest impact on your students’ learning. It is a workbook to jot down your thoughts, and journal as you go. Please note you must not have the slide show in presenter mode if you would like to digitally add to the document. Otherwise you are free to print it and write by hand.</a:t>
            </a:r>
            <a:endParaRPr sz="1100">
              <a:solidFill>
                <a:schemeClr val="dk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500425" cy="500425"/>
          </a:xfrm>
          <a:prstGeom prst="rect">
            <a:avLst/>
          </a:prstGeom>
          <a:noFill/>
          <a:ln w="9525" cap="flat" cmpd="sng">
            <a:solidFill>
              <a:srgbClr val="373C3F"/>
            </a:solidFill>
            <a:prstDash val="solid"/>
            <a:round/>
            <a:headEnd type="none" w="sm" len="sm"/>
            <a:tailEnd type="none" w="sm" len="sm"/>
          </a:ln>
        </p:spPr>
      </p:pic>
      <p:sp>
        <p:nvSpPr>
          <p:cNvPr id="131" name="Google Shape;131;p20" descr="Type here"/>
          <p:cNvSpPr txBox="1"/>
          <p:nvPr/>
        </p:nvSpPr>
        <p:spPr>
          <a:xfrm>
            <a:off x="4820050" y="102562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2"/>
              </a:solidFill>
              <a:highlight>
                <a:srgbClr val="9E9E9E"/>
              </a:highlight>
              <a:latin typeface="Barlow"/>
              <a:ea typeface="Barlow"/>
              <a:cs typeface="Barlow"/>
              <a:sym typeface="Barlow"/>
            </a:endParaRPr>
          </a:p>
        </p:txBody>
      </p:sp>
      <p:sp>
        <p:nvSpPr>
          <p:cNvPr id="132" name="Google Shape;132;p20" descr="Type here"/>
          <p:cNvSpPr txBox="1"/>
          <p:nvPr/>
        </p:nvSpPr>
        <p:spPr>
          <a:xfrm>
            <a:off x="4820050" y="19863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33" name="Google Shape;133;p20"/>
          <p:cNvSpPr txBox="1"/>
          <p:nvPr/>
        </p:nvSpPr>
        <p:spPr>
          <a:xfrm>
            <a:off x="4820050" y="34566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Barlow"/>
                <a:ea typeface="Barlow"/>
                <a:cs typeface="Barlow"/>
                <a:sym typeface="Barlow"/>
              </a:rPr>
              <a:t>Type here</a:t>
            </a:r>
            <a:endParaRPr>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3" name="Google Shape;143;p21" descr="Type here"/>
          <p:cNvSpPr txBox="1"/>
          <p:nvPr/>
        </p:nvSpPr>
        <p:spPr>
          <a:xfrm>
            <a:off x="737650" y="173442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44" name="Google Shape;144;p21" descr="Type here"/>
          <p:cNvSpPr txBox="1"/>
          <p:nvPr/>
        </p:nvSpPr>
        <p:spPr>
          <a:xfrm>
            <a:off x="737650" y="322287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lang="en-US">
              <a:latin typeface="Barlow"/>
              <a:ea typeface="Barlow"/>
              <a:cs typeface="Barlow"/>
              <a:sym typeface="Barlow"/>
            </a:endParaRPr>
          </a:p>
        </p:txBody>
      </p:sp>
      <p:sp>
        <p:nvSpPr>
          <p:cNvPr id="140" name="Google Shape;140;p21" descr="Type here"/>
          <p:cNvSpPr txBox="1"/>
          <p:nvPr/>
        </p:nvSpPr>
        <p:spPr>
          <a:xfrm>
            <a:off x="4796800" y="9731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41" name="Google Shape;141;p21" descr="Type here"/>
          <p:cNvSpPr txBox="1"/>
          <p:nvPr/>
        </p:nvSpPr>
        <p:spPr>
          <a:xfrm>
            <a:off x="4796800" y="26954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Barlow"/>
              <a:ea typeface="Barlow"/>
              <a:cs typeface="Barlow"/>
              <a:sym typeface="Barlow"/>
            </a:endParaRPr>
          </a:p>
        </p:txBody>
      </p:sp>
      <p:sp>
        <p:nvSpPr>
          <p:cNvPr id="142" name="Google Shape;142;p21" descr="Type here"/>
          <p:cNvSpPr txBox="1"/>
          <p:nvPr/>
        </p:nvSpPr>
        <p:spPr>
          <a:xfrm>
            <a:off x="4796950" y="419507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2" name="Google Shape;152;p22"/>
          <p:cNvSpPr txBox="1"/>
          <p:nvPr/>
        </p:nvSpPr>
        <p:spPr>
          <a:xfrm>
            <a:off x="672850" y="11298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53" name="Google Shape;153;p22"/>
          <p:cNvSpPr txBox="1"/>
          <p:nvPr/>
        </p:nvSpPr>
        <p:spPr>
          <a:xfrm>
            <a:off x="672850" y="302772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51" name="Google Shape;151;p22"/>
          <p:cNvSpPr txBox="1"/>
          <p:nvPr/>
        </p:nvSpPr>
        <p:spPr>
          <a:xfrm>
            <a:off x="4773300" y="8662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50" name="Google Shape;150;p22"/>
          <p:cNvSpPr txBox="1"/>
          <p:nvPr/>
        </p:nvSpPr>
        <p:spPr>
          <a:xfrm>
            <a:off x="4773300" y="23716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49" name="Google Shape;149;p22"/>
          <p:cNvSpPr txBox="1"/>
          <p:nvPr/>
        </p:nvSpPr>
        <p:spPr>
          <a:xfrm>
            <a:off x="4820050" y="34566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4948925" y="103732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59" name="Google Shape;159;p23"/>
          <p:cNvSpPr txBox="1"/>
          <p:nvPr/>
        </p:nvSpPr>
        <p:spPr>
          <a:xfrm>
            <a:off x="713750" y="118962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aphicFrame>
        <p:nvGraphicFramePr>
          <p:cNvPr id="164" name="Google Shape;164;p24"/>
          <p:cNvGraphicFramePr/>
          <p:nvPr>
            <p:extLst>
              <p:ext uri="{D42A27DB-BD31-4B8C-83A1-F6EECF244321}">
                <p14:modId xmlns:p14="http://schemas.microsoft.com/office/powerpoint/2010/main" val="2004854118"/>
              </p:ext>
            </p:extLst>
          </p:nvPr>
        </p:nvGraphicFramePr>
        <p:xfrm>
          <a:off x="4951100" y="1065875"/>
          <a:ext cx="3466000" cy="3771220"/>
        </p:xfrm>
        <a:graphic>
          <a:graphicData uri="http://schemas.openxmlformats.org/drawingml/2006/table">
            <a:tbl>
              <a:tblPr firstRow="1">
                <a:noFill/>
                <a:tableStyleId>{96031352-E7BF-4CEE-B969-BB421E2421CF}</a:tableStyleId>
              </a:tblPr>
              <a:tblGrid>
                <a:gridCol w="1733000">
                  <a:extLst>
                    <a:ext uri="{9D8B030D-6E8A-4147-A177-3AD203B41FA5}">
                      <a16:colId xmlns:a16="http://schemas.microsoft.com/office/drawing/2014/main" val="20000"/>
                    </a:ext>
                  </a:extLst>
                </a:gridCol>
                <a:gridCol w="1733000">
                  <a:extLst>
                    <a:ext uri="{9D8B030D-6E8A-4147-A177-3AD203B41FA5}">
                      <a16:colId xmlns:a16="http://schemas.microsoft.com/office/drawing/2014/main" val="20001"/>
                    </a:ext>
                  </a:extLst>
                </a:gridCol>
              </a:tblGrid>
              <a:tr h="399925">
                <a:tc>
                  <a:txBody>
                    <a:bodyPr/>
                    <a:lstStyle/>
                    <a:p>
                      <a:pPr marL="0" lvl="0" indent="0" algn="ctr" rtl="0">
                        <a:lnSpc>
                          <a:spcPct val="115000"/>
                        </a:lnSpc>
                        <a:spcBef>
                          <a:spcPts val="0"/>
                        </a:spcBef>
                        <a:spcAft>
                          <a:spcPts val="0"/>
                        </a:spcAft>
                        <a:buNone/>
                      </a:pPr>
                      <a:r>
                        <a:rPr lang="en" sz="1100" b="1">
                          <a:latin typeface="Barlow"/>
                          <a:ea typeface="Barlow"/>
                          <a:cs typeface="Barlow"/>
                          <a:sym typeface="Barlow"/>
                        </a:rPr>
                        <a:t>Theme</a:t>
                      </a:r>
                      <a:endParaRPr sz="1100" b="1">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100" b="1">
                          <a:latin typeface="Barlow"/>
                          <a:ea typeface="Barlow"/>
                          <a:cs typeface="Barlow"/>
                          <a:sym typeface="Barlow"/>
                        </a:rPr>
                        <a:t>Resources</a:t>
                      </a:r>
                      <a:endParaRPr sz="1100" b="1">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35250">
                <a:tc>
                  <a:txBody>
                    <a:bodyPr/>
                    <a:lstStyle/>
                    <a:p>
                      <a:pPr marL="0" lvl="0" indent="0" algn="l" rtl="0">
                        <a:lnSpc>
                          <a:spcPct val="115000"/>
                        </a:lnSpc>
                        <a:spcBef>
                          <a:spcPts val="0"/>
                        </a:spcBef>
                        <a:spcAft>
                          <a:spcPts val="0"/>
                        </a:spcAft>
                        <a:buNone/>
                      </a:pPr>
                      <a:r>
                        <a:rPr lang="en" sz="1100">
                          <a:latin typeface="Barlow"/>
                          <a:ea typeface="Barlow"/>
                          <a:cs typeface="Barlow"/>
                          <a:sym typeface="Barlow"/>
                        </a:rPr>
                        <a:t>Course content</a:t>
                      </a:r>
                      <a:endParaRPr sz="110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u="sng">
                          <a:solidFill>
                            <a:srgbClr val="0563C1"/>
                          </a:solidFill>
                          <a:latin typeface="Barlow"/>
                          <a:ea typeface="Barlow"/>
                          <a:cs typeface="Barlow"/>
                          <a:sym typeface="Barlow"/>
                          <a:hlinkClick r:id="rId3">
                            <a:extLst>
                              <a:ext uri="{A12FA001-AC4F-418D-AE19-62706E023703}">
                                <ahyp:hlinkClr xmlns:ahyp="http://schemas.microsoft.com/office/drawing/2018/hyperlinkcolor" val="tx"/>
                              </a:ext>
                            </a:extLst>
                          </a:hlinkClick>
                        </a:rPr>
                        <a:t>Design: Preparation for Modules</a:t>
                      </a:r>
                      <a:endParaRPr sz="1100" u="sng">
                        <a:solidFill>
                          <a:srgbClr val="0563C1"/>
                        </a:solidFill>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0375">
                <a:tc>
                  <a:txBody>
                    <a:bodyPr/>
                    <a:lstStyle/>
                    <a:p>
                      <a:pPr marL="0" lvl="0" indent="0" algn="l" rtl="0">
                        <a:lnSpc>
                          <a:spcPct val="115000"/>
                        </a:lnSpc>
                        <a:spcBef>
                          <a:spcPts val="0"/>
                        </a:spcBef>
                        <a:spcAft>
                          <a:spcPts val="0"/>
                        </a:spcAft>
                        <a:buNone/>
                      </a:pPr>
                      <a:r>
                        <a:rPr lang="en" sz="1100">
                          <a:latin typeface="Barlow"/>
                          <a:ea typeface="Barlow"/>
                          <a:cs typeface="Barlow"/>
                          <a:sym typeface="Barlow"/>
                        </a:rPr>
                        <a:t>Workload and pace</a:t>
                      </a:r>
                      <a:endParaRPr sz="110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u="sng">
                          <a:solidFill>
                            <a:srgbClr val="0563C1"/>
                          </a:solidFill>
                          <a:latin typeface="Barlow"/>
                          <a:ea typeface="Barlow"/>
                          <a:cs typeface="Barlow"/>
                          <a:sym typeface="Barlow"/>
                          <a:hlinkClick r:id="rId4">
                            <a:extLst>
                              <a:ext uri="{A12FA001-AC4F-418D-AE19-62706E023703}">
                                <ahyp:hlinkClr xmlns:ahyp="http://schemas.microsoft.com/office/drawing/2018/hyperlinkcolor" val="tx"/>
                              </a:ext>
                            </a:extLst>
                          </a:hlinkClick>
                        </a:rPr>
                        <a:t>Make: Create Your Course Map</a:t>
                      </a:r>
                      <a:endParaRPr sz="1100" u="sng">
                        <a:solidFill>
                          <a:srgbClr val="0563C1"/>
                        </a:solidFill>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96025">
                <a:tc>
                  <a:txBody>
                    <a:bodyPr/>
                    <a:lstStyle/>
                    <a:p>
                      <a:pPr marL="0" lvl="0" indent="0" algn="l" rtl="0">
                        <a:lnSpc>
                          <a:spcPct val="115000"/>
                        </a:lnSpc>
                        <a:spcBef>
                          <a:spcPts val="0"/>
                        </a:spcBef>
                        <a:spcAft>
                          <a:spcPts val="0"/>
                        </a:spcAft>
                        <a:buNone/>
                      </a:pPr>
                      <a:r>
                        <a:rPr lang="en" sz="1100">
                          <a:latin typeface="Barlow"/>
                          <a:ea typeface="Barlow"/>
                          <a:cs typeface="Barlow"/>
                          <a:sym typeface="Barlow"/>
                        </a:rPr>
                        <a:t>Communication</a:t>
                      </a:r>
                      <a:endParaRPr sz="110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u="sng">
                          <a:solidFill>
                            <a:srgbClr val="0563C1"/>
                          </a:solidFill>
                          <a:latin typeface="Barlow"/>
                          <a:ea typeface="Barlow"/>
                          <a:cs typeface="Barlow"/>
                          <a:sym typeface="Barlow"/>
                          <a:hlinkClick r:id="rId5">
                            <a:extLst>
                              <a:ext uri="{A12FA001-AC4F-418D-AE19-62706E023703}">
                                <ahyp:hlinkClr xmlns:ahyp="http://schemas.microsoft.com/office/drawing/2018/hyperlinkcolor" val="tx"/>
                              </a:ext>
                            </a:extLst>
                          </a:hlinkClick>
                        </a:rPr>
                        <a:t>Teach: Designing for Social Presence</a:t>
                      </a:r>
                      <a:endParaRPr sz="1100" u="sng">
                        <a:solidFill>
                          <a:srgbClr val="0563C1"/>
                        </a:solidFill>
                        <a:latin typeface="Barlow"/>
                        <a:ea typeface="Barlow"/>
                        <a:cs typeface="Barlow"/>
                        <a:sym typeface="Barlow"/>
                      </a:endParaRPr>
                    </a:p>
                    <a:p>
                      <a:pPr marL="0" lvl="0" indent="0" algn="l" rtl="0">
                        <a:lnSpc>
                          <a:spcPct val="115000"/>
                        </a:lnSpc>
                        <a:spcBef>
                          <a:spcPts val="0"/>
                        </a:spcBef>
                        <a:spcAft>
                          <a:spcPts val="0"/>
                        </a:spcAft>
                        <a:buNone/>
                      </a:pPr>
                      <a:r>
                        <a:rPr lang="en" sz="1100" u="sng">
                          <a:solidFill>
                            <a:srgbClr val="0563C1"/>
                          </a:solidFill>
                          <a:latin typeface="Barlow"/>
                          <a:ea typeface="Barlow"/>
                          <a:cs typeface="Barlow"/>
                          <a:sym typeface="Barlow"/>
                          <a:hlinkClick r:id="rId6">
                            <a:extLst>
                              <a:ext uri="{A12FA001-AC4F-418D-AE19-62706E023703}">
                                <ahyp:hlinkClr xmlns:ahyp="http://schemas.microsoft.com/office/drawing/2018/hyperlinkcolor" val="tx"/>
                              </a:ext>
                            </a:extLst>
                          </a:hlinkClick>
                        </a:rPr>
                        <a:t>Teach: Designing for Teaching Presence</a:t>
                      </a:r>
                      <a:endParaRPr sz="110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60850">
                <a:tc>
                  <a:txBody>
                    <a:bodyPr/>
                    <a:lstStyle/>
                    <a:p>
                      <a:pPr marL="0" lvl="0" indent="0" algn="l" rtl="0">
                        <a:lnSpc>
                          <a:spcPct val="115000"/>
                        </a:lnSpc>
                        <a:spcBef>
                          <a:spcPts val="0"/>
                        </a:spcBef>
                        <a:spcAft>
                          <a:spcPts val="0"/>
                        </a:spcAft>
                        <a:buNone/>
                      </a:pPr>
                      <a:r>
                        <a:rPr lang="en" sz="1100">
                          <a:latin typeface="Barlow"/>
                          <a:ea typeface="Barlow"/>
                          <a:cs typeface="Barlow"/>
                          <a:sym typeface="Barlow"/>
                        </a:rPr>
                        <a:t>Assessment</a:t>
                      </a:r>
                      <a:endParaRPr sz="110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u="sng">
                          <a:solidFill>
                            <a:srgbClr val="0563C1"/>
                          </a:solidFill>
                          <a:latin typeface="Barlow"/>
                          <a:ea typeface="Barlow"/>
                          <a:cs typeface="Barlow"/>
                          <a:sym typeface="Barlow"/>
                          <a:hlinkClick r:id="rId7">
                            <a:extLst>
                              <a:ext uri="{A12FA001-AC4F-418D-AE19-62706E023703}">
                                <ahyp:hlinkClr xmlns:ahyp="http://schemas.microsoft.com/office/drawing/2018/hyperlinkcolor" val="tx"/>
                              </a:ext>
                            </a:extLst>
                          </a:hlinkClick>
                        </a:rPr>
                        <a:t>Types of assessment</a:t>
                      </a:r>
                      <a:endParaRPr sz="1100" u="sng">
                        <a:solidFill>
                          <a:srgbClr val="0563C1"/>
                        </a:solidFill>
                        <a:latin typeface="Barlow"/>
                        <a:ea typeface="Barlow"/>
                        <a:cs typeface="Barlow"/>
                        <a:sym typeface="Barlow"/>
                      </a:endParaRPr>
                    </a:p>
                    <a:p>
                      <a:pPr marL="0" lvl="0" indent="0" algn="l" rtl="0">
                        <a:lnSpc>
                          <a:spcPct val="115000"/>
                        </a:lnSpc>
                        <a:spcBef>
                          <a:spcPts val="0"/>
                        </a:spcBef>
                        <a:spcAft>
                          <a:spcPts val="0"/>
                        </a:spcAft>
                        <a:buNone/>
                      </a:pPr>
                      <a:r>
                        <a:rPr lang="en" sz="1100" u="sng">
                          <a:solidFill>
                            <a:srgbClr val="0563C1"/>
                          </a:solidFill>
                          <a:latin typeface="Barlow"/>
                          <a:ea typeface="Barlow"/>
                          <a:cs typeface="Barlow"/>
                          <a:sym typeface="Barlow"/>
                          <a:hlinkClick r:id="rId7">
                            <a:extLst>
                              <a:ext uri="{A12FA001-AC4F-418D-AE19-62706E023703}">
                                <ahyp:hlinkClr xmlns:ahyp="http://schemas.microsoft.com/office/drawing/2018/hyperlinkcolor" val="tx"/>
                              </a:ext>
                            </a:extLst>
                          </a:hlinkClick>
                        </a:rPr>
                        <a:t>Creating a balanced assessment strategy</a:t>
                      </a:r>
                      <a:endParaRPr sz="110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575">
                <a:tc>
                  <a:txBody>
                    <a:bodyPr/>
                    <a:lstStyle/>
                    <a:p>
                      <a:pPr marL="0" lvl="0" indent="0" algn="l" rtl="0">
                        <a:lnSpc>
                          <a:spcPct val="115000"/>
                        </a:lnSpc>
                        <a:spcBef>
                          <a:spcPts val="0"/>
                        </a:spcBef>
                        <a:spcAft>
                          <a:spcPts val="0"/>
                        </a:spcAft>
                        <a:buNone/>
                      </a:pPr>
                      <a:r>
                        <a:rPr lang="en" sz="1100">
                          <a:latin typeface="Barlow"/>
                          <a:ea typeface="Barlow"/>
                          <a:cs typeface="Barlow"/>
                          <a:sym typeface="Barlow"/>
                        </a:rPr>
                        <a:t>Organization</a:t>
                      </a:r>
                      <a:endParaRPr sz="110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u="sng" dirty="0">
                          <a:solidFill>
                            <a:srgbClr val="0563C1"/>
                          </a:solidFill>
                          <a:latin typeface="Barlow"/>
                          <a:ea typeface="Barlow"/>
                          <a:cs typeface="Barlow"/>
                          <a:sym typeface="Barlow"/>
                          <a:hlinkClick r:id="rId8">
                            <a:extLst>
                              <a:ext uri="{A12FA001-AC4F-418D-AE19-62706E023703}">
                                <ahyp:hlinkClr xmlns:ahyp="http://schemas.microsoft.com/office/drawing/2018/hyperlinkcolor" val="tx"/>
                              </a:ext>
                            </a:extLst>
                          </a:hlinkClick>
                        </a:rPr>
                        <a:t>Design: Learning Sequence</a:t>
                      </a:r>
                      <a:endParaRPr sz="1100" dirty="0">
                        <a:latin typeface="Barlow"/>
                        <a:ea typeface="Barlow"/>
                        <a:cs typeface="Barlow"/>
                        <a:sym typeface="Barlow"/>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65" name="Google Shape;165;p24"/>
          <p:cNvPicPr preferRelativeResize="0"/>
          <p:nvPr/>
        </p:nvPicPr>
        <p:blipFill>
          <a:blip r:embed="rId9">
            <a:alphaModFix/>
          </a:blip>
          <a:stretch>
            <a:fillRect/>
          </a:stretch>
        </p:blipFill>
        <p:spPr>
          <a:xfrm>
            <a:off x="-76200" y="77300"/>
            <a:ext cx="557525" cy="557525"/>
          </a:xfrm>
          <a:prstGeom prst="rect">
            <a:avLst/>
          </a:prstGeom>
          <a:noFill/>
          <a:ln w="9525" cap="flat" cmpd="sng">
            <a:solidFill>
              <a:srgbClr val="373C3F"/>
            </a:solidFill>
            <a:prstDash val="solid"/>
            <a:round/>
            <a:headEnd type="none" w="sm" len="sm"/>
            <a:tailEnd type="none" w="sm" len="sm"/>
          </a:ln>
        </p:spPr>
      </p:pic>
      <p:sp>
        <p:nvSpPr>
          <p:cNvPr id="166" name="Google Shape;166;p24"/>
          <p:cNvSpPr txBox="1"/>
          <p:nvPr/>
        </p:nvSpPr>
        <p:spPr>
          <a:xfrm>
            <a:off x="672750" y="32398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p:nvPr/>
        </p:nvSpPr>
        <p:spPr>
          <a:xfrm>
            <a:off x="4808325" y="87917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72" name="Google Shape;172;p25"/>
          <p:cNvSpPr txBox="1"/>
          <p:nvPr/>
        </p:nvSpPr>
        <p:spPr>
          <a:xfrm>
            <a:off x="789875" y="106662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73" name="Google Shape;173;p25"/>
          <p:cNvSpPr txBox="1"/>
          <p:nvPr/>
        </p:nvSpPr>
        <p:spPr>
          <a:xfrm>
            <a:off x="766425" y="315200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p:nvPr/>
        </p:nvSpPr>
        <p:spPr>
          <a:xfrm>
            <a:off x="4644325" y="11193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79" name="Google Shape;179;p26"/>
          <p:cNvSpPr txBox="1"/>
          <p:nvPr/>
        </p:nvSpPr>
        <p:spPr>
          <a:xfrm>
            <a:off x="608300" y="2371650"/>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
        <p:nvSpPr>
          <p:cNvPr id="180" name="Google Shape;180;p26"/>
          <p:cNvSpPr txBox="1"/>
          <p:nvPr/>
        </p:nvSpPr>
        <p:spPr>
          <a:xfrm>
            <a:off x="579025" y="3853675"/>
            <a:ext cx="3432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174</Words>
  <Application>Microsoft Office PowerPoint</Application>
  <PresentationFormat>On-screen Show (16:9)</PresentationFormat>
  <Paragraphs>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Barlow</vt:lpstr>
      <vt:lpstr>Barlow Semi Condensed Medium</vt:lpstr>
      <vt:lpstr>Barlow Semi Condensed</vt:lpstr>
      <vt:lpstr>Arial</vt:lpstr>
      <vt:lpstr>Calibri</vt:lpstr>
      <vt:lpstr>Simple Light</vt:lpstr>
      <vt:lpstr>PowerPoint Presentation</vt:lpstr>
      <vt:lpstr>Refreshing Your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Felipe Estrada</dc:creator>
  <cp:lastModifiedBy>Estrada-Prada, Felipe</cp:lastModifiedBy>
  <cp:revision>1</cp:revision>
  <dcterms:modified xsi:type="dcterms:W3CDTF">2021-06-14T16:52:16Z</dcterms:modified>
</cp:coreProperties>
</file>